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gif" ContentType="image/gi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7"/>
  </p:notesMasterIdLst>
  <p:sldIdLst>
    <p:sldId id="391" r:id="rId4"/>
    <p:sldId id="257" r:id="rId5"/>
    <p:sldId id="410" r:id="rId6"/>
    <p:sldId id="455" r:id="rId8"/>
    <p:sldId id="456" r:id="rId9"/>
    <p:sldId id="457" r:id="rId10"/>
    <p:sldId id="458" r:id="rId11"/>
    <p:sldId id="411" r:id="rId12"/>
    <p:sldId id="464" r:id="rId13"/>
    <p:sldId id="413" r:id="rId14"/>
    <p:sldId id="459" r:id="rId15"/>
    <p:sldId id="460" r:id="rId16"/>
    <p:sldId id="461" r:id="rId17"/>
    <p:sldId id="496" r:id="rId18"/>
    <p:sldId id="462" r:id="rId19"/>
    <p:sldId id="407" r:id="rId20"/>
    <p:sldId id="498" r:id="rId21"/>
    <p:sldId id="463" r:id="rId22"/>
    <p:sldId id="392" r:id="rId23"/>
    <p:sldId id="393" r:id="rId24"/>
    <p:sldId id="259" r:id="rId25"/>
    <p:sldId id="311" r:id="rId26"/>
    <p:sldId id="312" r:id="rId27"/>
    <p:sldId id="465" r:id="rId28"/>
    <p:sldId id="466" r:id="rId29"/>
    <p:sldId id="468" r:id="rId30"/>
    <p:sldId id="469" r:id="rId31"/>
    <p:sldId id="372" r:id="rId32"/>
    <p:sldId id="375" r:id="rId33"/>
    <p:sldId id="378" r:id="rId34"/>
    <p:sldId id="377" r:id="rId35"/>
    <p:sldId id="412" r:id="rId36"/>
    <p:sldId id="471" r:id="rId37"/>
    <p:sldId id="442" r:id="rId38"/>
    <p:sldId id="402" r:id="rId39"/>
    <p:sldId id="403" r:id="rId40"/>
    <p:sldId id="404" r:id="rId41"/>
    <p:sldId id="405" r:id="rId42"/>
    <p:sldId id="444" r:id="rId43"/>
    <p:sldId id="395" r:id="rId44"/>
  </p:sldIdLst>
  <p:sldSz cx="9144000" cy="6858000" type="screen4x3"/>
  <p:notesSz cx="6858000" cy="9144000"/>
  <p:defaultTextStyle>
    <a:lvl1pPr>
      <a:defRPr>
        <a:latin typeface="Arial" panose="020B0604020202020204"/>
        <a:ea typeface="Arial" panose="020B0604020202020204"/>
        <a:cs typeface="Arial" panose="020B0604020202020204"/>
        <a:sym typeface="Arial" panose="020B0604020202020204"/>
      </a:defRPr>
    </a:lvl1pPr>
    <a:lvl2pPr indent="457200">
      <a:defRPr>
        <a:latin typeface="Arial" panose="020B0604020202020204"/>
        <a:ea typeface="Arial" panose="020B0604020202020204"/>
        <a:cs typeface="Arial" panose="020B0604020202020204"/>
        <a:sym typeface="Arial" panose="020B0604020202020204"/>
      </a:defRPr>
    </a:lvl2pPr>
    <a:lvl3pPr indent="914400">
      <a:defRPr>
        <a:latin typeface="Arial" panose="020B0604020202020204"/>
        <a:ea typeface="Arial" panose="020B0604020202020204"/>
        <a:cs typeface="Arial" panose="020B0604020202020204"/>
        <a:sym typeface="Arial" panose="020B0604020202020204"/>
      </a:defRPr>
    </a:lvl3pPr>
    <a:lvl4pPr indent="1371600">
      <a:defRPr>
        <a:latin typeface="Arial" panose="020B0604020202020204"/>
        <a:ea typeface="Arial" panose="020B0604020202020204"/>
        <a:cs typeface="Arial" panose="020B0604020202020204"/>
        <a:sym typeface="Arial" panose="020B0604020202020204"/>
      </a:defRPr>
    </a:lvl4pPr>
    <a:lvl5pPr indent="1828800">
      <a:defRPr>
        <a:latin typeface="Arial" panose="020B0604020202020204"/>
        <a:ea typeface="Arial" panose="020B0604020202020204"/>
        <a:cs typeface="Arial" panose="020B0604020202020204"/>
        <a:sym typeface="Arial" panose="020B0604020202020204"/>
      </a:defRPr>
    </a:lvl5pPr>
    <a:lvl6pPr>
      <a:defRPr>
        <a:latin typeface="Arial" panose="020B0604020202020204"/>
        <a:ea typeface="Arial" panose="020B0604020202020204"/>
        <a:cs typeface="Arial" panose="020B0604020202020204"/>
        <a:sym typeface="Arial" panose="020B0604020202020204"/>
      </a:defRPr>
    </a:lvl6pPr>
    <a:lvl7pPr>
      <a:defRPr>
        <a:latin typeface="Arial" panose="020B0604020202020204"/>
        <a:ea typeface="Arial" panose="020B0604020202020204"/>
        <a:cs typeface="Arial" panose="020B0604020202020204"/>
        <a:sym typeface="Arial" panose="020B0604020202020204"/>
      </a:defRPr>
    </a:lvl7pPr>
    <a:lvl8pPr>
      <a:defRPr>
        <a:latin typeface="Arial" panose="020B0604020202020204"/>
        <a:ea typeface="Arial" panose="020B0604020202020204"/>
        <a:cs typeface="Arial" panose="020B0604020202020204"/>
        <a:sym typeface="Arial" panose="020B0604020202020204"/>
      </a:defRPr>
    </a:lvl8pPr>
    <a:lvl9pPr>
      <a:defRPr>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50" d="100"/>
          <a:sy n="150" d="100"/>
        </p:scale>
        <p:origin x="-504" y="1506"/>
      </p:cViewPr>
      <p:guideLst>
        <p:guide orient="horz" pos="209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7.wmf"/><Relationship Id="rId7" Type="http://schemas.openxmlformats.org/officeDocument/2006/relationships/image" Target="../media/image16.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36.emf"/><Relationship Id="rId4" Type="http://schemas.openxmlformats.org/officeDocument/2006/relationships/image" Target="../media/image35.wmf"/><Relationship Id="rId3" Type="http://schemas.openxmlformats.org/officeDocument/2006/relationships/image" Target="../media/image10.wmf"/><Relationship Id="rId2" Type="http://schemas.openxmlformats.org/officeDocument/2006/relationships/image" Target="../media/image34.wmf"/><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Shape 11"/>
          <p:cNvSpPr>
            <a:spLocks noGrp="1" noRot="1" noChangeAspect="1"/>
          </p:cNvSpPr>
          <p:nvPr>
            <p:ph type="sldImg"/>
          </p:nvPr>
        </p:nvSpPr>
        <p:spPr>
          <a:xfrm>
            <a:off x="1143000" y="685800"/>
            <a:ext cx="4572000" cy="3429000"/>
          </a:xfrm>
          <a:prstGeom prst="rect">
            <a:avLst/>
          </a:prstGeom>
        </p:spPr>
        <p:txBody>
          <a:bodyPr/>
          <a:lstStyle/>
          <a:p>
            <a:pPr lvl="0"/>
          </a:p>
        </p:txBody>
      </p:sp>
      <p:sp>
        <p:nvSpPr>
          <p:cNvPr id="12" name="Shape 12"/>
          <p:cNvSpPr>
            <a:spLocks noGrp="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8000"/>
      </a:lnSpc>
      <a:defRPr sz="2200">
        <a:latin typeface="+mn-lt"/>
        <a:ea typeface="+mn-ea"/>
        <a:cs typeface="+mn-cs"/>
        <a:sym typeface="Helvetica Neue"/>
      </a:defRPr>
    </a:lvl1pPr>
    <a:lvl2pPr indent="228600" defTabSz="457200">
      <a:lnSpc>
        <a:spcPct val="118000"/>
      </a:lnSpc>
      <a:defRPr sz="2200">
        <a:latin typeface="+mn-lt"/>
        <a:ea typeface="+mn-ea"/>
        <a:cs typeface="+mn-cs"/>
        <a:sym typeface="Helvetica Neue"/>
      </a:defRPr>
    </a:lvl2pPr>
    <a:lvl3pPr indent="457200" defTabSz="457200">
      <a:lnSpc>
        <a:spcPct val="118000"/>
      </a:lnSpc>
      <a:defRPr sz="2200">
        <a:latin typeface="+mn-lt"/>
        <a:ea typeface="+mn-ea"/>
        <a:cs typeface="+mn-cs"/>
        <a:sym typeface="Helvetica Neue"/>
      </a:defRPr>
    </a:lvl3pPr>
    <a:lvl4pPr indent="685800" defTabSz="457200">
      <a:lnSpc>
        <a:spcPct val="118000"/>
      </a:lnSpc>
      <a:defRPr sz="2200">
        <a:latin typeface="+mn-lt"/>
        <a:ea typeface="+mn-ea"/>
        <a:cs typeface="+mn-cs"/>
        <a:sym typeface="Helvetica Neue"/>
      </a:defRPr>
    </a:lvl4pPr>
    <a:lvl5pPr indent="914400" defTabSz="457200">
      <a:lnSpc>
        <a:spcPct val="118000"/>
      </a:lnSpc>
      <a:defRPr sz="2200">
        <a:latin typeface="+mn-lt"/>
        <a:ea typeface="+mn-ea"/>
        <a:cs typeface="+mn-cs"/>
        <a:sym typeface="Helvetica Neue"/>
      </a:defRPr>
    </a:lvl5pPr>
    <a:lvl6pPr indent="1143000" defTabSz="457200">
      <a:lnSpc>
        <a:spcPct val="118000"/>
      </a:lnSpc>
      <a:defRPr sz="2200">
        <a:latin typeface="+mn-lt"/>
        <a:ea typeface="+mn-ea"/>
        <a:cs typeface="+mn-cs"/>
        <a:sym typeface="Helvetica Neue"/>
      </a:defRPr>
    </a:lvl6pPr>
    <a:lvl7pPr indent="1371600" defTabSz="457200">
      <a:lnSpc>
        <a:spcPct val="118000"/>
      </a:lnSpc>
      <a:defRPr sz="2200">
        <a:latin typeface="+mn-lt"/>
        <a:ea typeface="+mn-ea"/>
        <a:cs typeface="+mn-cs"/>
        <a:sym typeface="Helvetica Neue"/>
      </a:defRPr>
    </a:lvl7pPr>
    <a:lvl8pPr indent="1600200" defTabSz="457200">
      <a:lnSpc>
        <a:spcPct val="118000"/>
      </a:lnSpc>
      <a:defRPr sz="2200">
        <a:latin typeface="+mn-lt"/>
        <a:ea typeface="+mn-ea"/>
        <a:cs typeface="+mn-cs"/>
        <a:sym typeface="Helvetica Neue"/>
      </a:defRPr>
    </a:lvl8pPr>
    <a:lvl9pPr indent="1828800" defTabSz="45720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11266" name="Rectangle 2"/>
          <p:cNvSpPr>
            <a:spLocks noGrp="1" noRot="1" noChangeAspect="1" noTextEdit="1"/>
          </p:cNvSpPr>
          <p:nvPr>
            <p:ph type="sldImg"/>
          </p:nvPr>
        </p:nvSpPr>
        <p:spPr/>
      </p:sp>
      <p:sp>
        <p:nvSpPr>
          <p:cNvPr id="11267"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156674" name="Rectangle 2"/>
          <p:cNvSpPr>
            <a:spLocks noGrp="1" noRot="1" noChangeAspect="1" noTextEdit="1"/>
          </p:cNvSpPr>
          <p:nvPr>
            <p:ph type="sldImg"/>
          </p:nvPr>
        </p:nvSpPr>
        <p:spPr/>
      </p:sp>
      <p:sp>
        <p:nvSpPr>
          <p:cNvPr id="156675"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136194" name="Rectangle 2"/>
          <p:cNvSpPr>
            <a:spLocks noGrp="1" noRot="1" noChangeAspect="1" noTextEdit="1"/>
          </p:cNvSpPr>
          <p:nvPr>
            <p:ph type="sldImg"/>
          </p:nvPr>
        </p:nvSpPr>
        <p:spPr/>
      </p:sp>
      <p:sp>
        <p:nvSpPr>
          <p:cNvPr id="136195"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138242" name="Rectangle 2"/>
          <p:cNvSpPr>
            <a:spLocks noGrp="1" noRot="1" noChangeAspect="1" noTextEdit="1"/>
          </p:cNvSpPr>
          <p:nvPr>
            <p:ph type="sldImg"/>
          </p:nvPr>
        </p:nvSpPr>
        <p:spPr/>
      </p:sp>
      <p:sp>
        <p:nvSpPr>
          <p:cNvPr id="138243"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Slide Image Placeholder 1"/>
          <p:cNvSpPr>
            <a:spLocks noGrp="1" noRot="1" noChangeAspect="1" noTextEdit="1"/>
          </p:cNvSpPr>
          <p:nvPr>
            <p:ph type="sldImg"/>
          </p:nvPr>
        </p:nvSpPr>
        <p:spPr/>
      </p:sp>
      <p:sp>
        <p:nvSpPr>
          <p:cNvPr id="195586" name="Notes Placeholder 2"/>
          <p:cNvSpPr>
            <a:spLocks noGrp="1"/>
          </p:cNvSpPr>
          <p:nvPr>
            <p:ph type="body"/>
          </p:nvPr>
        </p:nvSpPr>
        <p:spPr/>
        <p:txBody>
          <a:bodyPr wrap="square" lIns="91440" tIns="45720" rIns="91440" bIns="45720" anchor="t" anchorCtr="0"/>
          <a:p>
            <a:pPr lvl="0"/>
            <a:endParaRPr lang="en-US" altLang="zh-CN"/>
          </a:p>
        </p:txBody>
      </p:sp>
      <p:sp>
        <p:nvSpPr>
          <p:cNvPr id="195587" name="Slide Number Placeholder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a:spLocks noGrp="1"/>
          </p:cNvSpPr>
          <p:nvPr>
            <p:ph type="body" idx="1"/>
          </p:nvPr>
        </p:nvSpPr>
        <p:spPr>
          <a:noFill/>
        </p:spPr>
        <p:txBody>
          <a:bodyPr/>
          <a:lstStyle/>
          <a:p>
            <a:endParaRPr lang="en-US" altLang="zh-CN" smtClean="0"/>
          </a:p>
        </p:txBody>
      </p:sp>
      <p:sp>
        <p:nvSpPr>
          <p:cNvPr id="70660" name="Slide Number Placeholder 3"/>
          <p:cNvSpPr>
            <a:spLocks noGrp="1"/>
          </p:cNvSpPr>
          <p:nvPr>
            <p:ph type="sldNum" sz="quarter" idx="5"/>
          </p:nvPr>
        </p:nvSpPr>
        <p:spPr>
          <a:noFill/>
          <a:ln>
            <a:miter lim="800000"/>
          </a:ln>
        </p:spPr>
        <p:txBody>
          <a:bodyPr/>
          <a:lstStyle/>
          <a:p>
            <a:fld id="{FDD06DF0-45F4-4981-9411-6A420F43F5FB}" type="slidenum">
              <a:rPr lang="zh-CN" altLang="en-US" smtClean="0"/>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18434" name="Rectangle 2"/>
          <p:cNvSpPr>
            <a:spLocks noGrp="1" noRot="1" noChangeAspect="1" noTextEdit="1"/>
          </p:cNvSpPr>
          <p:nvPr>
            <p:ph type="sldImg"/>
          </p:nvPr>
        </p:nvSpPr>
        <p:spPr/>
      </p:sp>
      <p:sp>
        <p:nvSpPr>
          <p:cNvPr id="18435"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23554" name="Rectangle 2"/>
          <p:cNvSpPr>
            <a:spLocks noGrp="1" noRot="1" noChangeAspect="1" noTextEdit="1"/>
          </p:cNvSpPr>
          <p:nvPr>
            <p:ph type="sldImg"/>
          </p:nvPr>
        </p:nvSpPr>
        <p:spPr/>
      </p:sp>
      <p:sp>
        <p:nvSpPr>
          <p:cNvPr id="23555"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33794" name="Rectangle 2"/>
          <p:cNvSpPr>
            <a:spLocks noGrp="1" noRot="1" noChangeAspect="1" noTextEdit="1"/>
          </p:cNvSpPr>
          <p:nvPr>
            <p:ph type="sldImg"/>
          </p:nvPr>
        </p:nvSpPr>
        <p:spPr/>
      </p:sp>
      <p:sp>
        <p:nvSpPr>
          <p:cNvPr id="33795"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15362" name="Rectangle 2"/>
          <p:cNvSpPr>
            <a:spLocks noGrp="1" noRot="1" noChangeAspect="1" noTextEdit="1"/>
          </p:cNvSpPr>
          <p:nvPr>
            <p:ph type="sldImg"/>
          </p:nvPr>
        </p:nvSpPr>
        <p:spPr/>
      </p:sp>
      <p:sp>
        <p:nvSpPr>
          <p:cNvPr id="15363"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36866" name="Rectangle 2"/>
          <p:cNvSpPr>
            <a:spLocks noGrp="1" noRot="1" noChangeAspect="1" noTextEdit="1"/>
          </p:cNvSpPr>
          <p:nvPr>
            <p:ph type="sldImg"/>
          </p:nvPr>
        </p:nvSpPr>
        <p:spPr/>
      </p:sp>
      <p:sp>
        <p:nvSpPr>
          <p:cNvPr id="36867"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39938" name="Rectangle 2"/>
          <p:cNvSpPr>
            <a:spLocks noGrp="1" noRot="1" noChangeAspect="1" noTextEdit="1"/>
          </p:cNvSpPr>
          <p:nvPr>
            <p:ph type="sldImg"/>
          </p:nvPr>
        </p:nvSpPr>
        <p:spPr/>
      </p:sp>
      <p:sp>
        <p:nvSpPr>
          <p:cNvPr id="39939"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44034" name="Rectangle 2"/>
          <p:cNvSpPr>
            <a:spLocks noGrp="1" noRot="1" noChangeAspect="1" noTextEdit="1"/>
          </p:cNvSpPr>
          <p:nvPr>
            <p:ph type="sldImg"/>
          </p:nvPr>
        </p:nvSpPr>
        <p:spPr/>
      </p:sp>
      <p:sp>
        <p:nvSpPr>
          <p:cNvPr id="44035"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latinLnBrk="1"/>
            <a:fld id="{9A0DB2DC-4C9A-4742-B13C-FB6460FD3503}" type="slidenum">
              <a:rPr lang="zh-CN" altLang="en-US" sz="1200" i="0" dirty="0">
                <a:ea typeface="Gulim" panose="020B0600000101010101" pitchFamily="34" charset="-127"/>
              </a:rPr>
            </a:fld>
            <a:endParaRPr lang="zh-CN" altLang="en-US" sz="1200" i="0" dirty="0">
              <a:ea typeface="Gulim" panose="020B0600000101010101" pitchFamily="34" charset="-127"/>
            </a:endParaRPr>
          </a:p>
        </p:txBody>
      </p:sp>
      <p:sp>
        <p:nvSpPr>
          <p:cNvPr id="46082" name="Rectangle 2"/>
          <p:cNvSpPr>
            <a:spLocks noGrp="1" noRot="1" noChangeAspect="1" noTextEdit="1"/>
          </p:cNvSpPr>
          <p:nvPr>
            <p:ph type="sldImg"/>
          </p:nvPr>
        </p:nvSpPr>
        <p:spPr/>
      </p:sp>
      <p:sp>
        <p:nvSpPr>
          <p:cNvPr id="46083" name="Rectangle 3"/>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549275"/>
            <a:ext cx="7081838" cy="7493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52"/>
          <p:cNvSpPr>
            <a:spLocks noGrp="1" noChangeArrowheads="1"/>
          </p:cNvSpPr>
          <p:nvPr>
            <p:ph type="sldNum" sz="quarter" idx="10"/>
          </p:nvPr>
        </p:nvSpPr>
        <p:spPr/>
        <p:txBody>
          <a:bodyPr/>
          <a:lstStyle>
            <a:lvl1pPr eaLnBrk="0" hangingPunct="0">
              <a:defRPr smtClean="0">
                <a:latin typeface="Times New Roman" panose="02020603050405020304" pitchFamily="18" charset="0"/>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 name="Shape 6"/>
          <p:cNvSpPr>
            <a:spLocks noGrp="1"/>
          </p:cNvSpPr>
          <p:nvPr>
            <p:ph type="sldNum" sz="quarter" idx="2"/>
          </p:nvPr>
        </p:nvSpPr>
        <p:spPr>
          <a:prstGeom prst="rect">
            <a:avLst/>
          </a:prstGeom>
        </p:spPr>
        <p:txBody>
          <a:bodyPr/>
          <a:lstStyle/>
          <a:p>
            <a:pPr lvl="0"/>
            <a:fld id="{86CB4B4D-7CA3-9044-876B-883B54F8677D}" type="slidenum">
              <a:rPr/>
            </a:fld>
            <a:endParaRPr/>
          </a:p>
        </p:txBody>
      </p:sp>
    </p:spTree>
  </p:cSld>
  <p:clrMapOvr>
    <a:masterClrMapping/>
  </p:clrMapOvr>
  <p:transition spd="med"/>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Default">
    <p:spTree>
      <p:nvGrpSpPr>
        <p:cNvPr id="1" name=""/>
        <p:cNvGrpSpPr/>
        <p:nvPr/>
      </p:nvGrpSpPr>
      <p:grpSpPr>
        <a:xfrm>
          <a:off x="0" y="0"/>
          <a:ext cx="0" cy="0"/>
          <a:chOff x="0" y="0"/>
          <a:chExt cx="0" cy="0"/>
        </a:xfrm>
      </p:grpSpPr>
      <p:sp>
        <p:nvSpPr>
          <p:cNvPr id="8" name="Shape 8"/>
          <p:cNvSpPr>
            <a:spLocks noGrp="1"/>
          </p:cNvSpPr>
          <p:nvPr>
            <p:ph type="sldNum" sz="quarter" idx="2"/>
          </p:nvPr>
        </p:nvSpPr>
        <p:spPr>
          <a:prstGeom prst="rect">
            <a:avLst/>
          </a:prstGeom>
        </p:spPr>
        <p:txBody>
          <a:bodyPr/>
          <a:lstStyle/>
          <a:p>
            <a:pPr lvl="0"/>
            <a:fld id="{86CB4B4D-7CA3-9044-876B-883B54F8677D}" type="slidenum">
              <a:rPr/>
            </a:fld>
            <a:endParaRPr/>
          </a:p>
        </p:txBody>
      </p:sp>
      <p:sp>
        <p:nvSpPr>
          <p:cNvPr id="9" name="Shape 9"/>
          <p:cNvSpPr>
            <a:spLocks noGrp="1"/>
          </p:cNvSpPr>
          <p:nvPr>
            <p:ph type="title"/>
          </p:nvPr>
        </p:nvSpPr>
        <p:spPr>
          <a:prstGeom prst="rect">
            <a:avLst/>
          </a:prstGeom>
        </p:spPr>
        <p:txBody>
          <a:bodyPr/>
          <a:lstStyle/>
          <a:p>
            <a:pPr lvl="0"/>
          </a:p>
        </p:txBody>
      </p:sp>
      <p:sp>
        <p:nvSpPr>
          <p:cNvPr id="10" name="Shape 10"/>
          <p:cNvSpPr>
            <a:spLocks noGrp="1"/>
          </p:cNvSpPr>
          <p:nvPr>
            <p:ph type="body" idx="1"/>
          </p:nvPr>
        </p:nvSpPr>
        <p:spPr>
          <a:prstGeom prst="rect">
            <a:avLst/>
          </a:prstGeom>
        </p:spPr>
        <p:txBody>
          <a:bodyPr/>
          <a:lstStyle/>
          <a:p>
            <a:pPr lvl="0"/>
          </a:p>
        </p:txBody>
      </p:sp>
    </p:spTree>
  </p:cSld>
  <p:clrMapOvr>
    <a:masterClrMapping/>
  </p:clrMapOvr>
  <p:transition spd="med"/>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7"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9"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5"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4"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7"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7"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549275"/>
            <a:ext cx="7081838" cy="7493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52"/>
          <p:cNvSpPr>
            <a:spLocks noGrp="1" noChangeArrowheads="1"/>
          </p:cNvSpPr>
          <p:nvPr>
            <p:ph type="sldNum" sz="quarter" idx="10"/>
          </p:nvPr>
        </p:nvSpPr>
        <p:spPr/>
        <p:txBody>
          <a:bodyPr/>
          <a:lstStyle>
            <a:lvl1pPr eaLnBrk="0" hangingPunct="0">
              <a:defRPr smtClean="0">
                <a:latin typeface="Times New Roman" panose="02020603050405020304" pitchFamily="18" charset="0"/>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 name="Shape 6"/>
          <p:cNvSpPr>
            <a:spLocks noGrp="1"/>
          </p:cNvSpPr>
          <p:nvPr>
            <p:ph type="sldNum" sz="quarter" idx="2"/>
          </p:nvPr>
        </p:nvSpPr>
        <p:spPr>
          <a:prstGeom prst="rect">
            <a:avLst/>
          </a:prstGeom>
        </p:spPr>
        <p:txBody>
          <a:bodyPr/>
          <a:lstStyle/>
          <a:p>
            <a:pPr lvl="0"/>
            <a:fld id="{86CB4B4D-7CA3-9044-876B-883B54F8677D}" type="slidenum">
              <a:rPr/>
            </a:fld>
            <a:endParaRPr/>
          </a:p>
        </p:txBody>
      </p:sp>
    </p:spTree>
  </p:cSld>
  <p:clrMapOvr>
    <a:masterClrMapping/>
  </p:clrMapOvr>
  <p:transition spd="med"/>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Default">
    <p:spTree>
      <p:nvGrpSpPr>
        <p:cNvPr id="1" name=""/>
        <p:cNvGrpSpPr/>
        <p:nvPr/>
      </p:nvGrpSpPr>
      <p:grpSpPr>
        <a:xfrm>
          <a:off x="0" y="0"/>
          <a:ext cx="0" cy="0"/>
          <a:chOff x="0" y="0"/>
          <a:chExt cx="0" cy="0"/>
        </a:xfrm>
      </p:grpSpPr>
      <p:sp>
        <p:nvSpPr>
          <p:cNvPr id="8" name="Shape 8"/>
          <p:cNvSpPr>
            <a:spLocks noGrp="1"/>
          </p:cNvSpPr>
          <p:nvPr>
            <p:ph type="sldNum" sz="quarter" idx="2"/>
          </p:nvPr>
        </p:nvSpPr>
        <p:spPr>
          <a:prstGeom prst="rect">
            <a:avLst/>
          </a:prstGeom>
        </p:spPr>
        <p:txBody>
          <a:bodyPr/>
          <a:lstStyle/>
          <a:p>
            <a:pPr lvl="0"/>
            <a:fld id="{86CB4B4D-7CA3-9044-876B-883B54F8677D}" type="slidenum">
              <a:rPr/>
            </a:fld>
            <a:endParaRPr/>
          </a:p>
        </p:txBody>
      </p:sp>
      <p:sp>
        <p:nvSpPr>
          <p:cNvPr id="9" name="Shape 9"/>
          <p:cNvSpPr>
            <a:spLocks noGrp="1"/>
          </p:cNvSpPr>
          <p:nvPr>
            <p:ph type="title"/>
          </p:nvPr>
        </p:nvSpPr>
        <p:spPr>
          <a:prstGeom prst="rect">
            <a:avLst/>
          </a:prstGeom>
        </p:spPr>
        <p:txBody>
          <a:bodyPr/>
          <a:lstStyle/>
          <a:p>
            <a:pPr lvl="0"/>
          </a:p>
        </p:txBody>
      </p:sp>
      <p:sp>
        <p:nvSpPr>
          <p:cNvPr id="10" name="Shape 10"/>
          <p:cNvSpPr>
            <a:spLocks noGrp="1"/>
          </p:cNvSpPr>
          <p:nvPr>
            <p:ph type="body" idx="1"/>
          </p:nvPr>
        </p:nvSpPr>
        <p:spPr>
          <a:prstGeom prst="rect">
            <a:avLst/>
          </a:prstGeom>
        </p:spPr>
        <p:txBody>
          <a:bodyPr/>
          <a:lstStyle/>
          <a:p>
            <a:pPr lvl="0"/>
          </a:p>
        </p:txBody>
      </p:sp>
    </p:spTree>
  </p:cSld>
  <p:clrMapOvr>
    <a:masterClrMapping/>
  </p:clrMapOvr>
  <p:transition spd="med"/>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6"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7"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9"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5"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4"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7"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高级算法设计与分析 卢亚辉</a:t>
            </a:r>
            <a:endParaRPr lang="en-US"/>
          </a:p>
        </p:txBody>
      </p:sp>
      <p:sp>
        <p:nvSpPr>
          <p:cNvPr id="7" name="Rectangle 6"/>
          <p:cNvSpPr>
            <a:spLocks noGrp="1" noChangeArrowheads="1"/>
          </p:cNvSpPr>
          <p:nvPr>
            <p:ph type="sldNum" sz="quarter" idx="12"/>
          </p:nvPr>
        </p:nvSpPr>
        <p:spPr/>
        <p:txBody>
          <a:bodyPr/>
          <a:lstStyle>
            <a:lvl1pPr>
              <a:defRPr/>
            </a:lvl1pPr>
          </a:lstStyle>
          <a:p>
            <a:pPr lvl="0"/>
            <a:fld id="{86CB4B4D-7CA3-9044-876B-883B54F8677D}" type="slidenum">
              <a:rPr lang="en-US" altLang="zh-CN" smtClean="0"/>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5950" y="78740"/>
            <a:ext cx="7772400"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1027" name="Rectangle 3"/>
          <p:cNvSpPr>
            <a:spLocks noGrp="1" noChangeArrowheads="1"/>
          </p:cNvSpPr>
          <p:nvPr>
            <p:ph type="body" idx="1"/>
          </p:nvPr>
        </p:nvSpPr>
        <p:spPr bwMode="auto">
          <a:xfrm>
            <a:off x="685800" y="1058545"/>
            <a:ext cx="7772400" cy="50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smtClean="0"/>
          </a:p>
        </p:txBody>
      </p:sp>
      <p:sp>
        <p:nvSpPr>
          <p:cNvPr id="1028" name="Rectangle 4"/>
          <p:cNvSpPr>
            <a:spLocks noGrp="1" noChangeArrowheads="1"/>
          </p:cNvSpPr>
          <p:nvPr>
            <p:ph type="dt" sz="half" idx="2"/>
          </p:nvPr>
        </p:nvSpPr>
        <p:spPr bwMode="auto">
          <a:xfrm>
            <a:off x="685800" y="6439535"/>
            <a:ext cx="1905000" cy="266065"/>
          </a:xfrm>
          <a:prstGeom prst="rect">
            <a:avLst/>
          </a:prstGeom>
          <a:noFill/>
          <a:ln w="9525">
            <a:noFill/>
            <a:miter lim="800000"/>
          </a:ln>
          <a:effectLst/>
        </p:spPr>
        <p:txBody>
          <a:bodyPr vert="horz" wrap="square" lIns="91440" tIns="45720" rIns="91440" bIns="45720" numCol="1" anchor="t" anchorCtr="0" compatLnSpc="1"/>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419850"/>
            <a:ext cx="2895600" cy="285750"/>
          </a:xfrm>
          <a:prstGeom prst="rect">
            <a:avLst/>
          </a:prstGeom>
          <a:noFill/>
          <a:ln w="9525">
            <a:noFill/>
            <a:miter lim="800000"/>
          </a:ln>
          <a:effectLst/>
        </p:spPr>
        <p:txBody>
          <a:bodyPr vert="horz" wrap="square" lIns="91440" tIns="45720" rIns="91440" bIns="45720" numCol="1" anchor="t" anchorCtr="0" compatLnSpc="1"/>
          <a:lstStyle>
            <a:lvl1pPr algn="ctr">
              <a:defRPr sz="1400" b="0"/>
            </a:lvl1pPr>
          </a:lstStyle>
          <a:p>
            <a:pPr>
              <a:defRPr/>
            </a:pPr>
            <a:r>
              <a:rPr lang="en-US"/>
              <a:t>高级算法设计与分析 卢亚辉</a:t>
            </a:r>
            <a:endParaRPr lang="en-US"/>
          </a:p>
        </p:txBody>
      </p:sp>
      <p:sp>
        <p:nvSpPr>
          <p:cNvPr id="1030" name="Rectangle 6"/>
          <p:cNvSpPr>
            <a:spLocks noGrp="1" noChangeArrowheads="1"/>
          </p:cNvSpPr>
          <p:nvPr>
            <p:ph type="sldNum" sz="quarter" idx="4"/>
          </p:nvPr>
        </p:nvSpPr>
        <p:spPr bwMode="auto">
          <a:xfrm>
            <a:off x="6553200" y="6419850"/>
            <a:ext cx="1905000" cy="285750"/>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pPr lvl="0"/>
            <a:fld id="{86CB4B4D-7CA3-9044-876B-883B54F8677D}" type="slidenum">
              <a:rPr lang="en-US" altLang="zh-CN" smtClean="0"/>
            </a:fld>
            <a:endParaRPr lang="zh-CN" altLang="en-US"/>
          </a:p>
        </p:txBody>
      </p:sp>
      <p:sp>
        <p:nvSpPr>
          <p:cNvPr id="1031" name="Line 7"/>
          <p:cNvSpPr>
            <a:spLocks noChangeShapeType="1"/>
          </p:cNvSpPr>
          <p:nvPr userDrawn="1"/>
        </p:nvSpPr>
        <p:spPr bwMode="auto">
          <a:xfrm>
            <a:off x="541655" y="895350"/>
            <a:ext cx="8229600" cy="0"/>
          </a:xfrm>
          <a:prstGeom prst="line">
            <a:avLst/>
          </a:prstGeom>
          <a:noFill/>
          <a:ln w="57150" cmpd="thinThick">
            <a:solidFill>
              <a:srgbClr val="CC3300"/>
            </a:solidFill>
            <a:round/>
          </a:ln>
          <a:extLst>
            <a:ext uri="{909E8E84-426E-40DD-AFC4-6F175D3DCCD1}">
              <a14:hiddenFill xmlns:a14="http://schemas.microsoft.com/office/drawing/2010/main">
                <a:noFill/>
              </a14:hiddenFill>
            </a:ext>
          </a:extLst>
        </p:spPr>
        <p:txBody>
          <a:bodyPr/>
          <a:lstStyle/>
          <a:p>
            <a:endParaRPr lang="en-US"/>
          </a:p>
        </p:txBody>
      </p:sp>
      <p:pic>
        <p:nvPicPr>
          <p:cNvPr id="2" name="图片 1" descr="深圳大学"/>
          <p:cNvPicPr>
            <a:picLocks noChangeAspect="1"/>
          </p:cNvPicPr>
          <p:nvPr userDrawn="1"/>
        </p:nvPicPr>
        <p:blipFill>
          <a:blip r:embed="rId15"/>
          <a:stretch>
            <a:fillRect/>
          </a:stretch>
        </p:blipFill>
        <p:spPr>
          <a:xfrm>
            <a:off x="7956550" y="22225"/>
            <a:ext cx="1115060" cy="1062355"/>
          </a:xfrm>
          <a:prstGeom prst="ellipse">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5950" y="78740"/>
            <a:ext cx="7772400"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1027" name="Rectangle 3"/>
          <p:cNvSpPr>
            <a:spLocks noGrp="1" noChangeArrowheads="1"/>
          </p:cNvSpPr>
          <p:nvPr>
            <p:ph type="body" idx="1"/>
          </p:nvPr>
        </p:nvSpPr>
        <p:spPr bwMode="auto">
          <a:xfrm>
            <a:off x="685800" y="1058545"/>
            <a:ext cx="7772400" cy="503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smtClean="0"/>
          </a:p>
        </p:txBody>
      </p:sp>
      <p:sp>
        <p:nvSpPr>
          <p:cNvPr id="1028" name="Rectangle 4"/>
          <p:cNvSpPr>
            <a:spLocks noGrp="1" noChangeArrowheads="1"/>
          </p:cNvSpPr>
          <p:nvPr>
            <p:ph type="dt" sz="half" idx="2"/>
          </p:nvPr>
        </p:nvSpPr>
        <p:spPr bwMode="auto">
          <a:xfrm>
            <a:off x="685800" y="6439535"/>
            <a:ext cx="1905000" cy="266065"/>
          </a:xfrm>
          <a:prstGeom prst="rect">
            <a:avLst/>
          </a:prstGeom>
          <a:noFill/>
          <a:ln w="9525">
            <a:noFill/>
            <a:miter lim="800000"/>
          </a:ln>
          <a:effectLst/>
        </p:spPr>
        <p:txBody>
          <a:bodyPr vert="horz" wrap="square" lIns="91440" tIns="45720" rIns="91440" bIns="45720" numCol="1" anchor="t" anchorCtr="0" compatLnSpc="1"/>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419850"/>
            <a:ext cx="2895600" cy="285750"/>
          </a:xfrm>
          <a:prstGeom prst="rect">
            <a:avLst/>
          </a:prstGeom>
          <a:noFill/>
          <a:ln w="9525">
            <a:noFill/>
            <a:miter lim="800000"/>
          </a:ln>
          <a:effectLst/>
        </p:spPr>
        <p:txBody>
          <a:bodyPr vert="horz" wrap="square" lIns="91440" tIns="45720" rIns="91440" bIns="45720" numCol="1" anchor="t" anchorCtr="0" compatLnSpc="1"/>
          <a:lstStyle>
            <a:lvl1pPr algn="ctr">
              <a:defRPr sz="1400" b="0"/>
            </a:lvl1pPr>
          </a:lstStyle>
          <a:p>
            <a:pPr>
              <a:defRPr/>
            </a:pPr>
            <a:r>
              <a:rPr lang="en-US"/>
              <a:t>高级算法设计与分析 卢亚辉</a:t>
            </a:r>
            <a:endParaRPr lang="en-US"/>
          </a:p>
        </p:txBody>
      </p:sp>
      <p:sp>
        <p:nvSpPr>
          <p:cNvPr id="1030" name="Rectangle 6"/>
          <p:cNvSpPr>
            <a:spLocks noGrp="1" noChangeArrowheads="1"/>
          </p:cNvSpPr>
          <p:nvPr>
            <p:ph type="sldNum" sz="quarter" idx="4"/>
          </p:nvPr>
        </p:nvSpPr>
        <p:spPr bwMode="auto">
          <a:xfrm>
            <a:off x="6553200" y="6419850"/>
            <a:ext cx="1905000" cy="285750"/>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pPr lvl="0"/>
            <a:fld id="{86CB4B4D-7CA3-9044-876B-883B54F8677D}" type="slidenum">
              <a:rPr lang="en-US" altLang="zh-CN" smtClean="0"/>
            </a:fld>
            <a:endParaRPr lang="zh-CN" altLang="en-US"/>
          </a:p>
        </p:txBody>
      </p:sp>
      <p:sp>
        <p:nvSpPr>
          <p:cNvPr id="1031" name="Line 7"/>
          <p:cNvSpPr>
            <a:spLocks noChangeShapeType="1"/>
          </p:cNvSpPr>
          <p:nvPr/>
        </p:nvSpPr>
        <p:spPr bwMode="auto">
          <a:xfrm>
            <a:off x="541655" y="895350"/>
            <a:ext cx="8229600" cy="0"/>
          </a:xfrm>
          <a:prstGeom prst="line">
            <a:avLst/>
          </a:prstGeom>
          <a:noFill/>
          <a:ln w="57150" cmpd="thinThick">
            <a:solidFill>
              <a:srgbClr val="CC3300"/>
            </a:solidFill>
            <a:rou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hd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0.png"/><Relationship Id="rId3" Type="http://schemas.openxmlformats.org/officeDocument/2006/relationships/tags" Target="../tags/tag3.xml"/><Relationship Id="rId2" Type="http://schemas.openxmlformats.org/officeDocument/2006/relationships/image" Target="../media/image29.png"/><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35.wmf"/><Relationship Id="rId7" Type="http://schemas.openxmlformats.org/officeDocument/2006/relationships/oleObject" Target="../embeddings/oleObject22.bin"/><Relationship Id="rId6" Type="http://schemas.openxmlformats.org/officeDocument/2006/relationships/image" Target="../media/image10.wmf"/><Relationship Id="rId5" Type="http://schemas.openxmlformats.org/officeDocument/2006/relationships/oleObject" Target="../embeddings/oleObject21.bin"/><Relationship Id="rId4" Type="http://schemas.openxmlformats.org/officeDocument/2006/relationships/image" Target="../media/image34.wmf"/><Relationship Id="rId3" Type="http://schemas.openxmlformats.org/officeDocument/2006/relationships/oleObject" Target="../embeddings/oleObject20.bin"/><Relationship Id="rId2" Type="http://schemas.openxmlformats.org/officeDocument/2006/relationships/image" Target="../media/image33.wmf"/><Relationship Id="rId12" Type="http://schemas.openxmlformats.org/officeDocument/2006/relationships/vmlDrawing" Target="../drawings/vmlDrawing4.vml"/><Relationship Id="rId11" Type="http://schemas.openxmlformats.org/officeDocument/2006/relationships/slideLayout" Target="../slideLayouts/slideLayout2.xml"/><Relationship Id="rId10" Type="http://schemas.openxmlformats.org/officeDocument/2006/relationships/image" Target="../media/image36.emf"/><Relationship Id="rId1" Type="http://schemas.openxmlformats.org/officeDocument/2006/relationships/oleObject" Target="../embeddings/oleObject19.bin"/></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wmf"/><Relationship Id="rId2" Type="http://schemas.openxmlformats.org/officeDocument/2006/relationships/image" Target="../media/image38.png"/><Relationship Id="rId1" Type="http://schemas.openxmlformats.org/officeDocument/2006/relationships/image" Target="../media/image37.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wmf"/><Relationship Id="rId1" Type="http://schemas.openxmlformats.org/officeDocument/2006/relationships/image" Target="../media/image40.w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4.wmf"/><Relationship Id="rId1" Type="http://schemas.openxmlformats.org/officeDocument/2006/relationships/image" Target="../media/image43.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tags" Target="../tags/tag6.xml"/><Relationship Id="rId4" Type="http://schemas.openxmlformats.org/officeDocument/2006/relationships/image" Target="../media/image46.png"/><Relationship Id="rId3" Type="http://schemas.openxmlformats.org/officeDocument/2006/relationships/tags" Target="../tags/tag5.xml"/><Relationship Id="rId2" Type="http://schemas.openxmlformats.org/officeDocument/2006/relationships/image" Target="../media/image45.png"/><Relationship Id="rId1" Type="http://schemas.openxmlformats.org/officeDocument/2006/relationships/tags" Target="../tags/tag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jpeg"/></Relationships>
</file>

<file path=ppt/slides/_rels/slide39.xml.rels><?xml version="1.0" encoding="UTF-8" standalone="yes"?>
<Relationships xmlns="http://schemas.openxmlformats.org/package/2006/relationships"><Relationship Id="rId9" Type="http://schemas.openxmlformats.org/officeDocument/2006/relationships/image" Target="../media/image59.jpeg"/><Relationship Id="rId8" Type="http://schemas.openxmlformats.org/officeDocument/2006/relationships/image" Target="../media/image58.jpeg"/><Relationship Id="rId7" Type="http://schemas.openxmlformats.org/officeDocument/2006/relationships/image" Target="../media/image57.png"/><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1" Type="http://schemas.openxmlformats.org/officeDocument/2006/relationships/notesSlide" Target="../notesSlides/notesSlide14.xml"/><Relationship Id="rId10" Type="http://schemas.openxmlformats.org/officeDocument/2006/relationships/slideLayout" Target="../slideLayouts/slideLayout7.xml"/><Relationship Id="rId1"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image" Target="../media/image7.wmf"/><Relationship Id="rId8" Type="http://schemas.openxmlformats.org/officeDocument/2006/relationships/oleObject" Target="../embeddings/oleObject5.bin"/><Relationship Id="rId7" Type="http://schemas.openxmlformats.org/officeDocument/2006/relationships/oleObject" Target="../embeddings/oleObject4.bin"/><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5" Type="http://schemas.openxmlformats.org/officeDocument/2006/relationships/vmlDrawing" Target="../drawings/vmlDrawing1.vml"/><Relationship Id="rId14" Type="http://schemas.openxmlformats.org/officeDocument/2006/relationships/slideLayout" Target="../slideLayouts/slideLayout2.xml"/><Relationship Id="rId13" Type="http://schemas.openxmlformats.org/officeDocument/2006/relationships/image" Target="../media/image9.emf"/><Relationship Id="rId12" Type="http://schemas.openxmlformats.org/officeDocument/2006/relationships/oleObject" Target="../embeddings/oleObject7.bin"/><Relationship Id="rId11" Type="http://schemas.openxmlformats.org/officeDocument/2006/relationships/image" Target="../media/image8.emf"/><Relationship Id="rId10" Type="http://schemas.openxmlformats.org/officeDocument/2006/relationships/oleObject" Target="../embeddings/oleObject6.bin"/><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13.wmf"/><Relationship Id="rId7" Type="http://schemas.openxmlformats.org/officeDocument/2006/relationships/oleObject" Target="../embeddings/oleObject11.bin"/><Relationship Id="rId6" Type="http://schemas.openxmlformats.org/officeDocument/2006/relationships/image" Target="../media/image12.wmf"/><Relationship Id="rId5" Type="http://schemas.openxmlformats.org/officeDocument/2006/relationships/oleObject" Target="../embeddings/oleObject10.bin"/><Relationship Id="rId4" Type="http://schemas.openxmlformats.org/officeDocument/2006/relationships/image" Target="../media/image11.wmf"/><Relationship Id="rId3" Type="http://schemas.openxmlformats.org/officeDocument/2006/relationships/oleObject" Target="../embeddings/oleObject9.bin"/><Relationship Id="rId2" Type="http://schemas.openxmlformats.org/officeDocument/2006/relationships/image" Target="../media/image10.wmf"/><Relationship Id="rId19" Type="http://schemas.openxmlformats.org/officeDocument/2006/relationships/vmlDrawing" Target="../drawings/vmlDrawing2.vml"/><Relationship Id="rId18" Type="http://schemas.openxmlformats.org/officeDocument/2006/relationships/slideLayout" Target="../slideLayouts/slideLayout2.xml"/><Relationship Id="rId17" Type="http://schemas.openxmlformats.org/officeDocument/2006/relationships/image" Target="../media/image18.GIF"/><Relationship Id="rId16" Type="http://schemas.openxmlformats.org/officeDocument/2006/relationships/image" Target="../media/image17.wmf"/><Relationship Id="rId15" Type="http://schemas.openxmlformats.org/officeDocument/2006/relationships/oleObject" Target="../embeddings/oleObject15.bin"/><Relationship Id="rId14" Type="http://schemas.openxmlformats.org/officeDocument/2006/relationships/image" Target="../media/image16.wmf"/><Relationship Id="rId13" Type="http://schemas.openxmlformats.org/officeDocument/2006/relationships/oleObject" Target="../embeddings/oleObject14.bin"/><Relationship Id="rId12" Type="http://schemas.openxmlformats.org/officeDocument/2006/relationships/image" Target="../media/image15.wmf"/><Relationship Id="rId11" Type="http://schemas.openxmlformats.org/officeDocument/2006/relationships/oleObject" Target="../embeddings/oleObject13.bin"/><Relationship Id="rId10" Type="http://schemas.openxmlformats.org/officeDocument/2006/relationships/image" Target="../media/image14.wmf"/><Relationship Id="rId1"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image" Target="../media/image18.GIF"/><Relationship Id="rId6" Type="http://schemas.openxmlformats.org/officeDocument/2006/relationships/image" Target="../media/image21.wmf"/><Relationship Id="rId5" Type="http://schemas.openxmlformats.org/officeDocument/2006/relationships/oleObject" Target="../embeddings/oleObject18.bin"/><Relationship Id="rId4" Type="http://schemas.openxmlformats.org/officeDocument/2006/relationships/image" Target="../media/image20.wmf"/><Relationship Id="rId3" Type="http://schemas.openxmlformats.org/officeDocument/2006/relationships/oleObject" Target="../embeddings/oleObject17.bin"/><Relationship Id="rId2" Type="http://schemas.openxmlformats.org/officeDocument/2006/relationships/image" Target="../media/image19.wmf"/><Relationship Id="rId1" Type="http://schemas.openxmlformats.org/officeDocument/2006/relationships/oleObject" Target="../embeddings/oleObject16.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4"/>
          <p:cNvSpPr>
            <a:spLocks noGrp="1"/>
          </p:cNvSpPr>
          <p:nvPr>
            <p:ph type="title" idx="4294967295"/>
          </p:nvPr>
        </p:nvSpPr>
        <p:spPr>
          <a:xfrm>
            <a:off x="1155383" y="2045653"/>
            <a:ext cx="6294437" cy="2311400"/>
          </a:xfrm>
          <a:prstGeom prst="rect">
            <a:avLst/>
          </a:prstGeom>
        </p:spPr>
        <p:txBody>
          <a:bodyPr lIns="0" tIns="0" rIns="0" bIns="0">
            <a:normAutofit/>
          </a:bodyPr>
          <a:lstStyle>
            <a:lvl1pPr>
              <a:defRPr sz="47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defRPr sz="1800"/>
            </a:pPr>
            <a:r>
              <a:rPr lang="zh-CN" sz="4700"/>
              <a:t>基于树的搜索</a:t>
            </a:r>
            <a:br>
              <a:rPr lang="zh-CN" sz="4700"/>
            </a:br>
            <a:endParaRPr lang="zh-CN" sz="4700"/>
          </a:p>
        </p:txBody>
      </p:sp>
      <p:sp>
        <p:nvSpPr>
          <p:cNvPr id="2" name="灯片编号占位符 1"/>
          <p:cNvSpPr>
            <a:spLocks noGrp="1"/>
          </p:cNvSpPr>
          <p:nvPr>
            <p:ph type="sldNum" sz="quarter" idx="2"/>
          </p:nvPr>
        </p:nvSpPr>
        <p:spPr/>
        <p:txBody>
          <a:bodyPr/>
          <a:p>
            <a:pPr lvl="0"/>
            <a:fld id="{86CB4B4D-7CA3-9044-876B-883B54F8677D}" type="slidenum">
              <a:rPr/>
            </a:fld>
            <a:endParaRPr/>
          </a:p>
        </p:txBody>
      </p:sp>
      <p:sp>
        <p:nvSpPr>
          <p:cNvPr id="3" name="副标题 2"/>
          <p:cNvSpPr>
            <a:spLocks noGrp="1"/>
          </p:cNvSpPr>
          <p:nvPr>
            <p:ph type="subTitle" idx="1"/>
          </p:nvPr>
        </p:nvSpPr>
        <p:spPr>
          <a:xfrm>
            <a:off x="685800" y="4063365"/>
            <a:ext cx="7772400" cy="2032635"/>
          </a:xfrm>
        </p:spPr>
        <p:txBody>
          <a:bodyPr/>
          <a:p>
            <a:pPr marL="0" indent="0" algn="r">
              <a:buNone/>
            </a:pP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深圳大学计算机与软件学院</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gn="r">
              <a:buNone/>
            </a:pP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卢亚辉</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370690" name="Rectangle 2"/>
          <p:cNvSpPr>
            <a:spLocks noGrp="1" noChangeArrowheads="1"/>
          </p:cNvSpPr>
          <p:nvPr>
            <p:ph type="title"/>
          </p:nvPr>
        </p:nvSpPr>
        <p:spPr>
          <a:xfrm>
            <a:off x="685483" y="0"/>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搜索的分类</a:t>
            </a:r>
            <a:endPar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370691" name="Rectangle 3"/>
          <p:cNvSpPr>
            <a:spLocks noGrp="1"/>
          </p:cNvSpPr>
          <p:nvPr>
            <p:ph idx="1"/>
          </p:nvPr>
        </p:nvSpPr>
        <p:spPr>
          <a:xfrm>
            <a:off x="684213" y="1412875"/>
            <a:ext cx="8064500" cy="4895850"/>
          </a:xfrm>
        </p:spPr>
        <p:txBody>
          <a:bodyPr vert="horz" wrap="square" lIns="91440" tIns="45720" rIns="91440" bIns="45720" anchor="t" anchorCtr="0"/>
          <a:p>
            <a:pPr eaLnBrk="1" hangingPunct="1">
              <a:lnSpc>
                <a:spcPct val="110000"/>
              </a:lnSpc>
            </a:pPr>
            <a:r>
              <a:rPr lang="zh-CN" altLang="en-US" sz="2800" dirty="0"/>
              <a:t>搜索过程的分类：状态空间搜索</a:t>
            </a:r>
            <a:r>
              <a:rPr lang="en-US" altLang="zh-CN" sz="2800" dirty="0"/>
              <a:t>(</a:t>
            </a:r>
            <a:r>
              <a:rPr lang="zh-CN" altLang="en-US" sz="2800" dirty="0"/>
              <a:t>图搜索方式</a:t>
            </a:r>
            <a:r>
              <a:rPr lang="en-US" altLang="zh-CN" sz="2800" dirty="0"/>
              <a:t>)</a:t>
            </a:r>
            <a:r>
              <a:rPr lang="zh-CN" altLang="en-US" sz="2800" dirty="0"/>
              <a:t>，问题空间搜索</a:t>
            </a:r>
            <a:r>
              <a:rPr lang="en-US" altLang="zh-CN" sz="2800" dirty="0"/>
              <a:t>(</a:t>
            </a:r>
            <a:r>
              <a:rPr lang="zh-CN" altLang="en-US" sz="2800" dirty="0"/>
              <a:t>层次方法</a:t>
            </a:r>
            <a:r>
              <a:rPr lang="en-US" altLang="zh-CN" sz="2800" dirty="0"/>
              <a:t>)</a:t>
            </a:r>
            <a:r>
              <a:rPr lang="zh-CN" altLang="en-US" sz="2800" dirty="0"/>
              <a:t>，博弈空间搜索</a:t>
            </a:r>
            <a:endParaRPr lang="zh-CN" altLang="en-US" sz="2800" dirty="0"/>
          </a:p>
          <a:p>
            <a:pPr eaLnBrk="1" hangingPunct="1">
              <a:lnSpc>
                <a:spcPct val="110000"/>
              </a:lnSpc>
            </a:pPr>
            <a:r>
              <a:rPr lang="zh-CN" altLang="en-US" sz="2800" dirty="0"/>
              <a:t>搜索策略分类：无信息搜索与启发式搜索</a:t>
            </a:r>
            <a:endParaRPr lang="zh-CN" altLang="en-US" sz="2800" dirty="0"/>
          </a:p>
          <a:p>
            <a:pPr eaLnBrk="1" hangingPunct="1">
              <a:lnSpc>
                <a:spcPct val="110000"/>
              </a:lnSpc>
            </a:pPr>
            <a:r>
              <a:rPr lang="zh-CN" altLang="en-US" sz="2800" dirty="0"/>
              <a:t>启发式：利用中间信息改进控制策略</a:t>
            </a:r>
            <a:endParaRPr lang="zh-CN" altLang="en-US" sz="2800" dirty="0"/>
          </a:p>
          <a:p>
            <a:pPr lvl="1" eaLnBrk="1" hangingPunct="1">
              <a:lnSpc>
                <a:spcPct val="11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任何有助于找到问题的解，但不能保证找到解的方法是启发式方法</a:t>
            </a:r>
            <a:endParaRPr lang="zh-CN" altLang="en-US" sz="2800" dirty="0">
              <a:latin typeface="黑体" panose="02010609060101010101" pitchFamily="49" charset="-122"/>
              <a:ea typeface="黑体" panose="02010609060101010101" pitchFamily="49" charset="-122"/>
            </a:endParaRPr>
          </a:p>
          <a:p>
            <a:pPr lvl="1" eaLnBrk="1" hangingPunct="1">
              <a:lnSpc>
                <a:spcPct val="110000"/>
              </a:lnSpc>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有助于加速求解过程和找到较优解的方法是启发式方法</a:t>
            </a:r>
            <a:endParaRPr lang="zh-CN" altLang="en-US" sz="2800" dirty="0">
              <a:latin typeface="黑体" panose="02010609060101010101" pitchFamily="49" charset="-122"/>
              <a:ea typeface="黑体" panose="02010609060101010101" pitchFamily="49" charset="-122"/>
            </a:endParaRPr>
          </a:p>
        </p:txBody>
      </p:sp>
      <p:sp>
        <p:nvSpPr>
          <p:cNvPr id="2" name="页脚占位符 1"/>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0691">
                                            <p:txEl>
                                              <p:charRg st="42" end="61"/>
                                            </p:txEl>
                                          </p:spTgt>
                                        </p:tgtEl>
                                        <p:attrNameLst>
                                          <p:attrName>style.visibility</p:attrName>
                                        </p:attrNameLst>
                                      </p:cBhvr>
                                      <p:to>
                                        <p:strVal val="visible"/>
                                      </p:to>
                                    </p:set>
                                    <p:animEffect transition="in" filter="blinds(horizontal)">
                                      <p:cBhvr>
                                        <p:cTn id="7" dur="500"/>
                                        <p:tgtEl>
                                          <p:spTgt spid="370691">
                                            <p:txEl>
                                              <p:charRg st="42" end="6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0691">
                                            <p:txEl>
                                              <p:charRg st="61" end="78"/>
                                            </p:txEl>
                                          </p:spTgt>
                                        </p:tgtEl>
                                        <p:attrNameLst>
                                          <p:attrName>style.visibility</p:attrName>
                                        </p:attrNameLst>
                                      </p:cBhvr>
                                      <p:to>
                                        <p:strVal val="visible"/>
                                      </p:to>
                                    </p:set>
                                    <p:animEffect transition="in" filter="blinds(horizontal)">
                                      <p:cBhvr>
                                        <p:cTn id="12" dur="500"/>
                                        <p:tgtEl>
                                          <p:spTgt spid="370691">
                                            <p:txEl>
                                              <p:charRg st="61" end="78"/>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70691">
                                            <p:txEl>
                                              <p:charRg st="78" end="111"/>
                                            </p:txEl>
                                          </p:spTgt>
                                        </p:tgtEl>
                                        <p:attrNameLst>
                                          <p:attrName>style.visibility</p:attrName>
                                        </p:attrNameLst>
                                      </p:cBhvr>
                                      <p:to>
                                        <p:strVal val="visible"/>
                                      </p:to>
                                    </p:set>
                                    <p:animEffect transition="in" filter="blinds(horizontal)">
                                      <p:cBhvr>
                                        <p:cTn id="15" dur="500"/>
                                        <p:tgtEl>
                                          <p:spTgt spid="370691">
                                            <p:txEl>
                                              <p:charRg st="78" end="11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0691">
                                            <p:txEl>
                                              <p:charRg st="111" end="139"/>
                                            </p:txEl>
                                          </p:spTgt>
                                        </p:tgtEl>
                                        <p:attrNameLst>
                                          <p:attrName>style.visibility</p:attrName>
                                        </p:attrNameLst>
                                      </p:cBhvr>
                                      <p:to>
                                        <p:strVal val="visible"/>
                                      </p:to>
                                    </p:set>
                                    <p:animEffect transition="in" filter="blinds(horizontal)">
                                      <p:cBhvr>
                                        <p:cTn id="18" dur="500"/>
                                        <p:tgtEl>
                                          <p:spTgt spid="370691">
                                            <p:txEl>
                                              <p:charRg st="111" end="1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373762" name="Rectangle 2"/>
          <p:cNvSpPr>
            <a:spLocks noGrp="1" noChangeArrowheads="1"/>
          </p:cNvSpPr>
          <p:nvPr>
            <p:ph type="title"/>
          </p:nvPr>
        </p:nvSpPr>
        <p:spPr>
          <a:xfrm>
            <a:off x="685483" y="93980"/>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 </a:t>
            </a:r>
            <a:r>
              <a:rPr kumimoji="1"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广度优先搜索</a:t>
            </a:r>
            <a:endPar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373763" name="Rectangle 3"/>
          <p:cNvSpPr>
            <a:spLocks noGrp="1"/>
          </p:cNvSpPr>
          <p:nvPr>
            <p:ph idx="1"/>
          </p:nvPr>
        </p:nvSpPr>
        <p:spPr>
          <a:xfrm>
            <a:off x="684213" y="1484313"/>
            <a:ext cx="7772400" cy="4824412"/>
          </a:xfrm>
        </p:spPr>
        <p:txBody>
          <a:bodyPr vert="horz" wrap="square" lIns="91440" tIns="45720" rIns="91440" bIns="45720" anchor="t" anchorCtr="0"/>
          <a:p>
            <a:pPr eaLnBrk="1" hangingPunct="1">
              <a:lnSpc>
                <a:spcPct val="90000"/>
              </a:lnSpc>
            </a:pPr>
            <a:r>
              <a:rPr lang="zh-CN" altLang="en-US" dirty="0"/>
              <a:t>广度优先搜索过程：</a:t>
            </a:r>
            <a:endParaRPr lang="en-US" altLang="zh-CN" sz="4000" dirty="0"/>
          </a:p>
          <a:p>
            <a:pPr lvl="1" eaLnBrk="1" hangingPunct="1">
              <a:lnSpc>
                <a:spcPct val="90000"/>
              </a:lnSpc>
            </a:pPr>
            <a:r>
              <a:rPr lang="zh-CN" altLang="en-US" sz="2800" dirty="0">
                <a:latin typeface="黑体" panose="02010609060101010101" pitchFamily="49" charset="-122"/>
                <a:ea typeface="黑体" panose="02010609060101010101" pitchFamily="49" charset="-122"/>
              </a:rPr>
              <a:t>首先扩展根节点</a:t>
            </a:r>
            <a:endParaRPr lang="en-US" altLang="zh-CN" sz="2800" dirty="0">
              <a:latin typeface="黑体" panose="02010609060101010101" pitchFamily="49" charset="-122"/>
              <a:ea typeface="黑体" panose="02010609060101010101" pitchFamily="49" charset="-122"/>
            </a:endParaRPr>
          </a:p>
          <a:p>
            <a:pPr lvl="1" eaLnBrk="1" hangingPunct="1">
              <a:lnSpc>
                <a:spcPct val="90000"/>
              </a:lnSpc>
            </a:pPr>
            <a:r>
              <a:rPr lang="zh-CN" altLang="en-US" sz="2800" dirty="0">
                <a:latin typeface="黑体" panose="02010609060101010101" pitchFamily="49" charset="-122"/>
                <a:ea typeface="黑体" panose="02010609060101010101" pitchFamily="49" charset="-122"/>
              </a:rPr>
              <a:t>接着扩展根节点的所有后继节点</a:t>
            </a:r>
            <a:endParaRPr lang="zh-CN" altLang="en-US" sz="2800" dirty="0">
              <a:latin typeface="黑体" panose="02010609060101010101" pitchFamily="49" charset="-122"/>
              <a:ea typeface="黑体" panose="02010609060101010101" pitchFamily="49" charset="-122"/>
            </a:endParaRPr>
          </a:p>
          <a:p>
            <a:pPr lvl="1" eaLnBrk="1" hangingPunct="1">
              <a:lnSpc>
                <a:spcPct val="90000"/>
              </a:lnSpc>
            </a:pPr>
            <a:r>
              <a:rPr lang="zh-CN" altLang="en-US" sz="2800" dirty="0">
                <a:latin typeface="黑体" panose="02010609060101010101" pitchFamily="49" charset="-122"/>
                <a:ea typeface="黑体" panose="02010609060101010101" pitchFamily="49" charset="-122"/>
              </a:rPr>
              <a:t>然后再扩展后继节点的后继，依此类推</a:t>
            </a:r>
            <a:endParaRPr lang="zh-CN" altLang="en-US" sz="2800" dirty="0">
              <a:latin typeface="黑体" panose="02010609060101010101" pitchFamily="49" charset="-122"/>
              <a:ea typeface="黑体" panose="02010609060101010101" pitchFamily="49" charset="-122"/>
            </a:endParaRPr>
          </a:p>
          <a:p>
            <a:pPr lvl="1" eaLnBrk="1" hangingPunct="1">
              <a:lnSpc>
                <a:spcPct val="90000"/>
              </a:lnSpc>
            </a:pPr>
            <a:r>
              <a:rPr lang="zh-CN" altLang="en-US" sz="2800" dirty="0">
                <a:latin typeface="黑体" panose="02010609060101010101" pitchFamily="49" charset="-122"/>
                <a:ea typeface="黑体" panose="02010609060101010101" pitchFamily="49" charset="-122"/>
              </a:rPr>
              <a:t>在下一层任何节点扩展之前搜索树上的本层深度的所有节点都已经被扩展</a:t>
            </a:r>
            <a:endParaRPr lang="zh-CN" altLang="en-US" sz="2800" dirty="0">
              <a:latin typeface="黑体" panose="02010609060101010101" pitchFamily="49" charset="-122"/>
              <a:ea typeface="黑体" panose="02010609060101010101" pitchFamily="49" charset="-122"/>
            </a:endParaRPr>
          </a:p>
        </p:txBody>
      </p:sp>
      <p:pic>
        <p:nvPicPr>
          <p:cNvPr id="32773" name="Picture 6"/>
          <p:cNvPicPr>
            <a:picLocks noChangeAspect="1"/>
          </p:cNvPicPr>
          <p:nvPr/>
        </p:nvPicPr>
        <p:blipFill>
          <a:blip r:embed="rId1"/>
          <a:stretch>
            <a:fillRect/>
          </a:stretch>
        </p:blipFill>
        <p:spPr>
          <a:xfrm>
            <a:off x="0" y="4643438"/>
            <a:ext cx="9067800" cy="1685925"/>
          </a:xfrm>
          <a:prstGeom prst="rect">
            <a:avLst/>
          </a:prstGeom>
          <a:noFill/>
          <a:ln w="9525">
            <a:noFill/>
          </a:ln>
        </p:spPr>
      </p:pic>
      <p:sp>
        <p:nvSpPr>
          <p:cNvPr id="2" name="页脚占位符 1"/>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3763">
                                            <p:txEl>
                                              <p:charRg st="10" end="18"/>
                                            </p:txEl>
                                          </p:spTgt>
                                        </p:tgtEl>
                                        <p:attrNameLst>
                                          <p:attrName>style.visibility</p:attrName>
                                        </p:attrNameLst>
                                      </p:cBhvr>
                                      <p:to>
                                        <p:strVal val="visible"/>
                                      </p:to>
                                    </p:set>
                                    <p:animEffect transition="in" filter="blinds(horizontal)">
                                      <p:cBhvr>
                                        <p:cTn id="7" dur="500"/>
                                        <p:tgtEl>
                                          <p:spTgt spid="373763">
                                            <p:txEl>
                                              <p:charRg st="10" end="1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3763">
                                            <p:txEl>
                                              <p:charRg st="18" end="33"/>
                                            </p:txEl>
                                          </p:spTgt>
                                        </p:tgtEl>
                                        <p:attrNameLst>
                                          <p:attrName>style.visibility</p:attrName>
                                        </p:attrNameLst>
                                      </p:cBhvr>
                                      <p:to>
                                        <p:strVal val="visible"/>
                                      </p:to>
                                    </p:set>
                                    <p:animEffect transition="in" filter="blinds(horizontal)">
                                      <p:cBhvr>
                                        <p:cTn id="12" dur="500"/>
                                        <p:tgtEl>
                                          <p:spTgt spid="373763">
                                            <p:txEl>
                                              <p:charRg st="18" end="3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3763">
                                            <p:txEl>
                                              <p:charRg st="33" end="51"/>
                                            </p:txEl>
                                          </p:spTgt>
                                        </p:tgtEl>
                                        <p:attrNameLst>
                                          <p:attrName>style.visibility</p:attrName>
                                        </p:attrNameLst>
                                      </p:cBhvr>
                                      <p:to>
                                        <p:strVal val="visible"/>
                                      </p:to>
                                    </p:set>
                                    <p:animEffect transition="in" filter="blinds(horizontal)">
                                      <p:cBhvr>
                                        <p:cTn id="17" dur="500"/>
                                        <p:tgtEl>
                                          <p:spTgt spid="373763">
                                            <p:txEl>
                                              <p:charRg st="33" end="5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3763">
                                            <p:txEl>
                                              <p:charRg st="51" end="84"/>
                                            </p:txEl>
                                          </p:spTgt>
                                        </p:tgtEl>
                                        <p:attrNameLst>
                                          <p:attrName>style.visibility</p:attrName>
                                        </p:attrNameLst>
                                      </p:cBhvr>
                                      <p:to>
                                        <p:strVal val="visible"/>
                                      </p:to>
                                    </p:set>
                                    <p:animEffect transition="in" filter="blinds(horizontal)">
                                      <p:cBhvr>
                                        <p:cTn id="22" dur="500"/>
                                        <p:tgtEl>
                                          <p:spTgt spid="373763">
                                            <p:txEl>
                                              <p:charRg st="51" end="8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368642" name="Rectangle 2"/>
          <p:cNvSpPr>
            <a:spLocks noGrp="1" noChangeArrowheads="1"/>
          </p:cNvSpPr>
          <p:nvPr>
            <p:ph type="title"/>
          </p:nvPr>
        </p:nvSpPr>
        <p:spPr>
          <a:xfrm>
            <a:off x="785813" y="0"/>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j-lt"/>
                <a:ea typeface="+mj-ea"/>
                <a:cs typeface="+mj-cs"/>
              </a:rPr>
              <a:t>八数码游戏</a:t>
            </a:r>
            <a:endParaRPr kumimoji="1" lang="en-US" altLang="zh-CN" sz="4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368643" name="Rectangle 3"/>
          <p:cNvSpPr>
            <a:spLocks noGrp="1"/>
          </p:cNvSpPr>
          <p:nvPr>
            <p:ph idx="1"/>
          </p:nvPr>
        </p:nvSpPr>
        <p:spPr>
          <a:xfrm>
            <a:off x="684213" y="1484313"/>
            <a:ext cx="7772400" cy="4824412"/>
          </a:xfrm>
        </p:spPr>
        <p:txBody>
          <a:bodyPr vert="horz" wrap="square" lIns="91440" tIns="45720" rIns="91440" bIns="45720" anchor="t" anchorCtr="0"/>
          <a:p>
            <a:pPr eaLnBrk="1" hangingPunct="1">
              <a:spcBef>
                <a:spcPct val="0"/>
              </a:spcBef>
            </a:pPr>
            <a:endParaRPr lang="en-US" altLang="zh-CN" sz="2800" dirty="0">
              <a:latin typeface="Times New Roman" panose="02020603050405020304" pitchFamily="18" charset="0"/>
            </a:endParaRPr>
          </a:p>
        </p:txBody>
      </p:sp>
      <p:pic>
        <p:nvPicPr>
          <p:cNvPr id="14341" name="Picture 5"/>
          <p:cNvPicPr>
            <a:picLocks noChangeAspect="1"/>
          </p:cNvPicPr>
          <p:nvPr/>
        </p:nvPicPr>
        <p:blipFill>
          <a:blip r:embed="rId1"/>
          <a:stretch>
            <a:fillRect/>
          </a:stretch>
        </p:blipFill>
        <p:spPr>
          <a:xfrm>
            <a:off x="0" y="571500"/>
            <a:ext cx="8215313" cy="4265613"/>
          </a:xfrm>
          <a:prstGeom prst="rect">
            <a:avLst/>
          </a:prstGeom>
          <a:noFill/>
          <a:ln w="9525">
            <a:noFill/>
          </a:ln>
        </p:spPr>
      </p:pic>
      <p:pic>
        <p:nvPicPr>
          <p:cNvPr id="14342" name="Picture 2"/>
          <p:cNvPicPr>
            <a:picLocks noChangeAspect="1"/>
          </p:cNvPicPr>
          <p:nvPr/>
        </p:nvPicPr>
        <p:blipFill>
          <a:blip r:embed="rId2"/>
          <a:stretch>
            <a:fillRect/>
          </a:stretch>
        </p:blipFill>
        <p:spPr>
          <a:xfrm>
            <a:off x="428625" y="4976813"/>
            <a:ext cx="8072438" cy="18811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368643">
                                            <p:txEl>
                                              <p:charRg st="0" end="1"/>
                                            </p:txEl>
                                          </p:spTgt>
                                        </p:tgtEl>
                                        <p:attrNameLst>
                                          <p:attrName>style.visibility</p:attrName>
                                        </p:attrNameLst>
                                      </p:cBhvr>
                                      <p:to>
                                        <p:strVal val="visible"/>
                                      </p:to>
                                    </p:set>
                                    <p:animEffect transition="in" filter="blinds(horizontal)">
                                      <p:cBhvr>
                                        <p:cTn id="7" dur="500"/>
                                        <p:tgtEl>
                                          <p:spTgt spid="368643">
                                            <p:txEl>
                                              <p:charRg st="0"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34818" name="Rectangle 2"/>
          <p:cNvSpPr>
            <a:spLocks noGrp="1"/>
          </p:cNvSpPr>
          <p:nvPr>
            <p:ph type="title"/>
          </p:nvPr>
        </p:nvSpPr>
        <p:spPr>
          <a:xfrm>
            <a:off x="323850" y="260350"/>
            <a:ext cx="8229600" cy="865188"/>
          </a:xfrm>
        </p:spPr>
        <p:txBody>
          <a:bodyPr vert="horz" wrap="square" lIns="91440" tIns="45720" rIns="91440" bIns="45720" anchor="ctr" anchorCtr="0"/>
          <a:p>
            <a:pPr algn="ctr" eaLnBrk="1" hangingPunct="1"/>
            <a:r>
              <a:rPr lang="zh-CN" altLang="en-US" sz="2700" dirty="0"/>
              <a:t>八数码问题的广度优先搜索</a:t>
            </a:r>
            <a:endParaRPr lang="zh-CN" altLang="en-US" sz="2700" dirty="0"/>
          </a:p>
        </p:txBody>
      </p:sp>
      <p:sp>
        <p:nvSpPr>
          <p:cNvPr id="34819" name="Rectangle 3"/>
          <p:cNvSpPr/>
          <p:nvPr/>
        </p:nvSpPr>
        <p:spPr>
          <a:xfrm>
            <a:off x="3783013" y="9175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20" name="Rectangle 4"/>
          <p:cNvSpPr/>
          <p:nvPr/>
        </p:nvSpPr>
        <p:spPr>
          <a:xfrm>
            <a:off x="3783013" y="9175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21" name="Rectangle 5"/>
          <p:cNvSpPr/>
          <p:nvPr/>
        </p:nvSpPr>
        <p:spPr>
          <a:xfrm>
            <a:off x="3851275" y="9572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4822" name="Rectangle 6"/>
          <p:cNvSpPr/>
          <p:nvPr/>
        </p:nvSpPr>
        <p:spPr>
          <a:xfrm>
            <a:off x="4164013" y="13239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23" name="Rectangle 7"/>
          <p:cNvSpPr/>
          <p:nvPr/>
        </p:nvSpPr>
        <p:spPr>
          <a:xfrm>
            <a:off x="4164013" y="13239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24" name="Rectangle 8"/>
          <p:cNvSpPr/>
          <p:nvPr/>
        </p:nvSpPr>
        <p:spPr>
          <a:xfrm>
            <a:off x="4232275" y="13668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4825" name="Rectangle 9"/>
          <p:cNvSpPr/>
          <p:nvPr/>
        </p:nvSpPr>
        <p:spPr>
          <a:xfrm>
            <a:off x="3973513" y="13239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26" name="Rectangle 10"/>
          <p:cNvSpPr/>
          <p:nvPr/>
        </p:nvSpPr>
        <p:spPr>
          <a:xfrm>
            <a:off x="3973513" y="13239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27" name="Rectangle 11"/>
          <p:cNvSpPr/>
          <p:nvPr/>
        </p:nvSpPr>
        <p:spPr>
          <a:xfrm>
            <a:off x="4041775" y="13668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4828" name="Rectangle 12"/>
          <p:cNvSpPr/>
          <p:nvPr/>
        </p:nvSpPr>
        <p:spPr>
          <a:xfrm>
            <a:off x="3783013" y="13239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29" name="Rectangle 13"/>
          <p:cNvSpPr/>
          <p:nvPr/>
        </p:nvSpPr>
        <p:spPr>
          <a:xfrm>
            <a:off x="3783013" y="13239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30" name="Rectangle 14"/>
          <p:cNvSpPr/>
          <p:nvPr/>
        </p:nvSpPr>
        <p:spPr>
          <a:xfrm>
            <a:off x="3851275" y="13668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4831" name="Rectangle 15"/>
          <p:cNvSpPr/>
          <p:nvPr/>
        </p:nvSpPr>
        <p:spPr>
          <a:xfrm>
            <a:off x="4164013" y="11223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32" name="Rectangle 16"/>
          <p:cNvSpPr/>
          <p:nvPr/>
        </p:nvSpPr>
        <p:spPr>
          <a:xfrm>
            <a:off x="4164013" y="11223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33" name="Rectangle 17"/>
          <p:cNvSpPr/>
          <p:nvPr/>
        </p:nvSpPr>
        <p:spPr>
          <a:xfrm>
            <a:off x="4232275" y="11572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4834" name="Rectangle 18"/>
          <p:cNvSpPr/>
          <p:nvPr/>
        </p:nvSpPr>
        <p:spPr>
          <a:xfrm>
            <a:off x="3973513" y="11223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35" name="Rectangle 19"/>
          <p:cNvSpPr/>
          <p:nvPr/>
        </p:nvSpPr>
        <p:spPr>
          <a:xfrm>
            <a:off x="3973513" y="11223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36" name="Rectangle 20"/>
          <p:cNvSpPr/>
          <p:nvPr/>
        </p:nvSpPr>
        <p:spPr>
          <a:xfrm>
            <a:off x="3783013" y="11223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37" name="Rectangle 21"/>
          <p:cNvSpPr/>
          <p:nvPr/>
        </p:nvSpPr>
        <p:spPr>
          <a:xfrm>
            <a:off x="3783013" y="11223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38" name="Rectangle 22"/>
          <p:cNvSpPr/>
          <p:nvPr/>
        </p:nvSpPr>
        <p:spPr>
          <a:xfrm>
            <a:off x="3851275" y="11572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4839" name="Rectangle 23"/>
          <p:cNvSpPr/>
          <p:nvPr/>
        </p:nvSpPr>
        <p:spPr>
          <a:xfrm>
            <a:off x="4164013" y="9175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40" name="Rectangle 24"/>
          <p:cNvSpPr/>
          <p:nvPr/>
        </p:nvSpPr>
        <p:spPr>
          <a:xfrm>
            <a:off x="4164013" y="9175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41" name="Rectangle 25"/>
          <p:cNvSpPr/>
          <p:nvPr/>
        </p:nvSpPr>
        <p:spPr>
          <a:xfrm>
            <a:off x="4232275" y="9572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4842" name="Rectangle 26"/>
          <p:cNvSpPr/>
          <p:nvPr/>
        </p:nvSpPr>
        <p:spPr>
          <a:xfrm>
            <a:off x="3973513" y="9175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43" name="Rectangle 27"/>
          <p:cNvSpPr/>
          <p:nvPr/>
        </p:nvSpPr>
        <p:spPr>
          <a:xfrm>
            <a:off x="3973513" y="9175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44" name="Rectangle 28"/>
          <p:cNvSpPr/>
          <p:nvPr/>
        </p:nvSpPr>
        <p:spPr>
          <a:xfrm>
            <a:off x="4041775" y="9572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4845" name="Rectangle 29"/>
          <p:cNvSpPr/>
          <p:nvPr/>
        </p:nvSpPr>
        <p:spPr>
          <a:xfrm>
            <a:off x="1592263" y="17319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46" name="Rectangle 30"/>
          <p:cNvSpPr/>
          <p:nvPr/>
        </p:nvSpPr>
        <p:spPr>
          <a:xfrm>
            <a:off x="1592263" y="17319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47" name="Rectangle 31"/>
          <p:cNvSpPr/>
          <p:nvPr/>
        </p:nvSpPr>
        <p:spPr>
          <a:xfrm>
            <a:off x="1660525" y="1766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4848" name="Rectangle 32"/>
          <p:cNvSpPr/>
          <p:nvPr/>
        </p:nvSpPr>
        <p:spPr>
          <a:xfrm>
            <a:off x="1973263" y="21367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49" name="Rectangle 33"/>
          <p:cNvSpPr/>
          <p:nvPr/>
        </p:nvSpPr>
        <p:spPr>
          <a:xfrm>
            <a:off x="1973263" y="21367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50" name="Rectangle 34"/>
          <p:cNvSpPr/>
          <p:nvPr/>
        </p:nvSpPr>
        <p:spPr>
          <a:xfrm>
            <a:off x="2041525" y="21764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4851" name="Rectangle 35"/>
          <p:cNvSpPr/>
          <p:nvPr/>
        </p:nvSpPr>
        <p:spPr>
          <a:xfrm>
            <a:off x="1782763" y="21367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52" name="Rectangle 36"/>
          <p:cNvSpPr/>
          <p:nvPr/>
        </p:nvSpPr>
        <p:spPr>
          <a:xfrm>
            <a:off x="1782763" y="21367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53" name="Rectangle 37"/>
          <p:cNvSpPr/>
          <p:nvPr/>
        </p:nvSpPr>
        <p:spPr>
          <a:xfrm>
            <a:off x="1851025" y="21764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4854" name="Rectangle 38"/>
          <p:cNvSpPr/>
          <p:nvPr/>
        </p:nvSpPr>
        <p:spPr>
          <a:xfrm>
            <a:off x="1592263" y="21367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55" name="Rectangle 39"/>
          <p:cNvSpPr/>
          <p:nvPr/>
        </p:nvSpPr>
        <p:spPr>
          <a:xfrm>
            <a:off x="1592263" y="21367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56" name="Rectangle 40"/>
          <p:cNvSpPr/>
          <p:nvPr/>
        </p:nvSpPr>
        <p:spPr>
          <a:xfrm>
            <a:off x="1660525" y="21764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4857" name="Rectangle 41"/>
          <p:cNvSpPr/>
          <p:nvPr/>
        </p:nvSpPr>
        <p:spPr>
          <a:xfrm>
            <a:off x="1973263" y="19335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58" name="Rectangle 42"/>
          <p:cNvSpPr/>
          <p:nvPr/>
        </p:nvSpPr>
        <p:spPr>
          <a:xfrm>
            <a:off x="1973263" y="19335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59" name="Rectangle 43"/>
          <p:cNvSpPr/>
          <p:nvPr/>
        </p:nvSpPr>
        <p:spPr>
          <a:xfrm>
            <a:off x="2041525" y="19764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4860" name="Rectangle 44"/>
          <p:cNvSpPr/>
          <p:nvPr/>
        </p:nvSpPr>
        <p:spPr>
          <a:xfrm>
            <a:off x="1782763" y="19335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61" name="Rectangle 45"/>
          <p:cNvSpPr/>
          <p:nvPr/>
        </p:nvSpPr>
        <p:spPr>
          <a:xfrm>
            <a:off x="1782763" y="19335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62" name="Rectangle 46"/>
          <p:cNvSpPr/>
          <p:nvPr/>
        </p:nvSpPr>
        <p:spPr>
          <a:xfrm>
            <a:off x="1851025" y="19764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4863" name="Rectangle 47"/>
          <p:cNvSpPr/>
          <p:nvPr/>
        </p:nvSpPr>
        <p:spPr>
          <a:xfrm>
            <a:off x="1592263" y="19335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64" name="Rectangle 48"/>
          <p:cNvSpPr/>
          <p:nvPr/>
        </p:nvSpPr>
        <p:spPr>
          <a:xfrm>
            <a:off x="1592263" y="19335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65" name="Rectangle 49"/>
          <p:cNvSpPr/>
          <p:nvPr/>
        </p:nvSpPr>
        <p:spPr>
          <a:xfrm>
            <a:off x="1973263" y="17319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66" name="Rectangle 50"/>
          <p:cNvSpPr/>
          <p:nvPr/>
        </p:nvSpPr>
        <p:spPr>
          <a:xfrm>
            <a:off x="1973263" y="17319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67" name="Rectangle 51"/>
          <p:cNvSpPr/>
          <p:nvPr/>
        </p:nvSpPr>
        <p:spPr>
          <a:xfrm>
            <a:off x="2041525" y="1766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4868" name="Rectangle 52"/>
          <p:cNvSpPr/>
          <p:nvPr/>
        </p:nvSpPr>
        <p:spPr>
          <a:xfrm>
            <a:off x="1782763" y="17319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69" name="Rectangle 53"/>
          <p:cNvSpPr/>
          <p:nvPr/>
        </p:nvSpPr>
        <p:spPr>
          <a:xfrm>
            <a:off x="1782763" y="17319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70" name="Rectangle 54"/>
          <p:cNvSpPr/>
          <p:nvPr/>
        </p:nvSpPr>
        <p:spPr>
          <a:xfrm>
            <a:off x="1851025" y="1766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4871" name="Rectangle 55"/>
          <p:cNvSpPr/>
          <p:nvPr/>
        </p:nvSpPr>
        <p:spPr>
          <a:xfrm>
            <a:off x="2963863" y="1771650"/>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72" name="Rectangle 56"/>
          <p:cNvSpPr/>
          <p:nvPr/>
        </p:nvSpPr>
        <p:spPr>
          <a:xfrm>
            <a:off x="2963863" y="1771650"/>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73" name="Rectangle 57"/>
          <p:cNvSpPr/>
          <p:nvPr/>
        </p:nvSpPr>
        <p:spPr>
          <a:xfrm>
            <a:off x="3032125" y="181451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4874" name="Rectangle 58"/>
          <p:cNvSpPr/>
          <p:nvPr/>
        </p:nvSpPr>
        <p:spPr>
          <a:xfrm>
            <a:off x="3344863" y="2178050"/>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75" name="Rectangle 59"/>
          <p:cNvSpPr/>
          <p:nvPr/>
        </p:nvSpPr>
        <p:spPr>
          <a:xfrm>
            <a:off x="3344863" y="2178050"/>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76" name="Rectangle 60"/>
          <p:cNvSpPr/>
          <p:nvPr/>
        </p:nvSpPr>
        <p:spPr>
          <a:xfrm>
            <a:off x="3413125" y="22145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4877" name="Rectangle 61"/>
          <p:cNvSpPr/>
          <p:nvPr/>
        </p:nvSpPr>
        <p:spPr>
          <a:xfrm>
            <a:off x="3154363" y="2178050"/>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78" name="Rectangle 62"/>
          <p:cNvSpPr/>
          <p:nvPr/>
        </p:nvSpPr>
        <p:spPr>
          <a:xfrm>
            <a:off x="3154363" y="2178050"/>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79" name="Rectangle 63"/>
          <p:cNvSpPr/>
          <p:nvPr/>
        </p:nvSpPr>
        <p:spPr>
          <a:xfrm>
            <a:off x="3222625" y="22145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4880" name="Rectangle 64"/>
          <p:cNvSpPr/>
          <p:nvPr/>
        </p:nvSpPr>
        <p:spPr>
          <a:xfrm>
            <a:off x="2963863" y="2178050"/>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81" name="Rectangle 65"/>
          <p:cNvSpPr/>
          <p:nvPr/>
        </p:nvSpPr>
        <p:spPr>
          <a:xfrm>
            <a:off x="2963863" y="2178050"/>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82" name="Rectangle 66"/>
          <p:cNvSpPr/>
          <p:nvPr/>
        </p:nvSpPr>
        <p:spPr>
          <a:xfrm>
            <a:off x="3032125" y="22145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4883" name="Rectangle 67"/>
          <p:cNvSpPr/>
          <p:nvPr/>
        </p:nvSpPr>
        <p:spPr>
          <a:xfrm>
            <a:off x="3344863" y="1974850"/>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84" name="Rectangle 68"/>
          <p:cNvSpPr/>
          <p:nvPr/>
        </p:nvSpPr>
        <p:spPr>
          <a:xfrm>
            <a:off x="3344863" y="1974850"/>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85" name="Rectangle 69"/>
          <p:cNvSpPr/>
          <p:nvPr/>
        </p:nvSpPr>
        <p:spPr>
          <a:xfrm>
            <a:off x="3413125" y="20145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4886" name="Rectangle 70"/>
          <p:cNvSpPr/>
          <p:nvPr/>
        </p:nvSpPr>
        <p:spPr>
          <a:xfrm>
            <a:off x="3154363" y="1974850"/>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87" name="Rectangle 71"/>
          <p:cNvSpPr/>
          <p:nvPr/>
        </p:nvSpPr>
        <p:spPr>
          <a:xfrm>
            <a:off x="3154363" y="1974850"/>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88" name="Rectangle 72"/>
          <p:cNvSpPr/>
          <p:nvPr/>
        </p:nvSpPr>
        <p:spPr>
          <a:xfrm>
            <a:off x="3222625" y="20145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4889" name="Rectangle 73"/>
          <p:cNvSpPr/>
          <p:nvPr/>
        </p:nvSpPr>
        <p:spPr>
          <a:xfrm>
            <a:off x="2963863" y="1974850"/>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90" name="Rectangle 74"/>
          <p:cNvSpPr/>
          <p:nvPr/>
        </p:nvSpPr>
        <p:spPr>
          <a:xfrm>
            <a:off x="2963863" y="1974850"/>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91" name="Rectangle 75"/>
          <p:cNvSpPr/>
          <p:nvPr/>
        </p:nvSpPr>
        <p:spPr>
          <a:xfrm>
            <a:off x="3032125" y="20145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4892" name="Rectangle 76"/>
          <p:cNvSpPr/>
          <p:nvPr/>
        </p:nvSpPr>
        <p:spPr>
          <a:xfrm>
            <a:off x="3344863" y="1771650"/>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93" name="Rectangle 77"/>
          <p:cNvSpPr/>
          <p:nvPr/>
        </p:nvSpPr>
        <p:spPr>
          <a:xfrm>
            <a:off x="3344863" y="1771650"/>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94" name="Rectangle 78"/>
          <p:cNvSpPr/>
          <p:nvPr/>
        </p:nvSpPr>
        <p:spPr>
          <a:xfrm>
            <a:off x="3413125" y="181451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4895" name="Rectangle 79"/>
          <p:cNvSpPr/>
          <p:nvPr/>
        </p:nvSpPr>
        <p:spPr>
          <a:xfrm>
            <a:off x="3154363" y="1771650"/>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96" name="Rectangle 80"/>
          <p:cNvSpPr/>
          <p:nvPr/>
        </p:nvSpPr>
        <p:spPr>
          <a:xfrm>
            <a:off x="3154363" y="1771650"/>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97" name="Rectangle 81"/>
          <p:cNvSpPr/>
          <p:nvPr/>
        </p:nvSpPr>
        <p:spPr>
          <a:xfrm>
            <a:off x="4468813" y="17319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98" name="Rectangle 82"/>
          <p:cNvSpPr/>
          <p:nvPr/>
        </p:nvSpPr>
        <p:spPr>
          <a:xfrm>
            <a:off x="4468813" y="17319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899" name="Rectangle 83"/>
          <p:cNvSpPr/>
          <p:nvPr/>
        </p:nvSpPr>
        <p:spPr>
          <a:xfrm>
            <a:off x="4537075" y="1766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4900" name="Rectangle 84"/>
          <p:cNvSpPr/>
          <p:nvPr/>
        </p:nvSpPr>
        <p:spPr>
          <a:xfrm>
            <a:off x="4849813" y="21367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01" name="Rectangle 85"/>
          <p:cNvSpPr/>
          <p:nvPr/>
        </p:nvSpPr>
        <p:spPr>
          <a:xfrm>
            <a:off x="4849813" y="21367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02" name="Rectangle 86"/>
          <p:cNvSpPr/>
          <p:nvPr/>
        </p:nvSpPr>
        <p:spPr>
          <a:xfrm>
            <a:off x="4918075" y="21764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4903" name="Rectangle 87"/>
          <p:cNvSpPr/>
          <p:nvPr/>
        </p:nvSpPr>
        <p:spPr>
          <a:xfrm>
            <a:off x="4659313" y="21367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04" name="Rectangle 88"/>
          <p:cNvSpPr/>
          <p:nvPr/>
        </p:nvSpPr>
        <p:spPr>
          <a:xfrm>
            <a:off x="4659313" y="21367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05" name="Rectangle 89"/>
          <p:cNvSpPr/>
          <p:nvPr/>
        </p:nvSpPr>
        <p:spPr>
          <a:xfrm>
            <a:off x="4727575" y="21764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4906" name="Rectangle 90"/>
          <p:cNvSpPr/>
          <p:nvPr/>
        </p:nvSpPr>
        <p:spPr>
          <a:xfrm>
            <a:off x="4468813" y="21367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07" name="Rectangle 91"/>
          <p:cNvSpPr/>
          <p:nvPr/>
        </p:nvSpPr>
        <p:spPr>
          <a:xfrm>
            <a:off x="4468813" y="21367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08" name="Rectangle 92"/>
          <p:cNvSpPr/>
          <p:nvPr/>
        </p:nvSpPr>
        <p:spPr>
          <a:xfrm>
            <a:off x="4537075" y="21764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4909" name="Rectangle 93"/>
          <p:cNvSpPr/>
          <p:nvPr/>
        </p:nvSpPr>
        <p:spPr>
          <a:xfrm>
            <a:off x="4849813" y="19335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10" name="Rectangle 94"/>
          <p:cNvSpPr/>
          <p:nvPr/>
        </p:nvSpPr>
        <p:spPr>
          <a:xfrm>
            <a:off x="4849813" y="19335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11" name="Rectangle 95"/>
          <p:cNvSpPr/>
          <p:nvPr/>
        </p:nvSpPr>
        <p:spPr>
          <a:xfrm>
            <a:off x="4659313" y="19335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12" name="Rectangle 96"/>
          <p:cNvSpPr/>
          <p:nvPr/>
        </p:nvSpPr>
        <p:spPr>
          <a:xfrm>
            <a:off x="4659313" y="19335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13" name="Rectangle 97"/>
          <p:cNvSpPr/>
          <p:nvPr/>
        </p:nvSpPr>
        <p:spPr>
          <a:xfrm>
            <a:off x="4727575" y="19764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4914" name="Rectangle 98"/>
          <p:cNvSpPr/>
          <p:nvPr/>
        </p:nvSpPr>
        <p:spPr>
          <a:xfrm>
            <a:off x="4468813" y="19335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15" name="Rectangle 99"/>
          <p:cNvSpPr/>
          <p:nvPr/>
        </p:nvSpPr>
        <p:spPr>
          <a:xfrm>
            <a:off x="4468813" y="19335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16" name="Rectangle 100"/>
          <p:cNvSpPr/>
          <p:nvPr/>
        </p:nvSpPr>
        <p:spPr>
          <a:xfrm>
            <a:off x="4537075" y="19764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4917" name="Rectangle 101"/>
          <p:cNvSpPr/>
          <p:nvPr/>
        </p:nvSpPr>
        <p:spPr>
          <a:xfrm>
            <a:off x="4849813" y="17319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18" name="Rectangle 102"/>
          <p:cNvSpPr/>
          <p:nvPr/>
        </p:nvSpPr>
        <p:spPr>
          <a:xfrm>
            <a:off x="4849813" y="17319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19" name="Rectangle 103"/>
          <p:cNvSpPr/>
          <p:nvPr/>
        </p:nvSpPr>
        <p:spPr>
          <a:xfrm>
            <a:off x="4918075" y="1766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4920" name="Rectangle 104"/>
          <p:cNvSpPr/>
          <p:nvPr/>
        </p:nvSpPr>
        <p:spPr>
          <a:xfrm>
            <a:off x="4659313" y="17319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21" name="Rectangle 105"/>
          <p:cNvSpPr/>
          <p:nvPr/>
        </p:nvSpPr>
        <p:spPr>
          <a:xfrm>
            <a:off x="4659313" y="17319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22" name="Rectangle 106"/>
          <p:cNvSpPr/>
          <p:nvPr/>
        </p:nvSpPr>
        <p:spPr>
          <a:xfrm>
            <a:off x="4727575" y="1766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4923" name="Rectangle 107"/>
          <p:cNvSpPr/>
          <p:nvPr/>
        </p:nvSpPr>
        <p:spPr>
          <a:xfrm>
            <a:off x="6069013" y="17319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24" name="Rectangle 108"/>
          <p:cNvSpPr/>
          <p:nvPr/>
        </p:nvSpPr>
        <p:spPr>
          <a:xfrm>
            <a:off x="6069013" y="17319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25" name="Rectangle 109"/>
          <p:cNvSpPr/>
          <p:nvPr/>
        </p:nvSpPr>
        <p:spPr>
          <a:xfrm>
            <a:off x="6137275" y="1766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4926" name="Rectangle 110"/>
          <p:cNvSpPr/>
          <p:nvPr/>
        </p:nvSpPr>
        <p:spPr>
          <a:xfrm>
            <a:off x="6450013" y="21367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27" name="Rectangle 111"/>
          <p:cNvSpPr/>
          <p:nvPr/>
        </p:nvSpPr>
        <p:spPr>
          <a:xfrm>
            <a:off x="6450013" y="21367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28" name="Rectangle 112"/>
          <p:cNvSpPr/>
          <p:nvPr/>
        </p:nvSpPr>
        <p:spPr>
          <a:xfrm>
            <a:off x="6518275" y="21764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4929" name="Rectangle 113"/>
          <p:cNvSpPr/>
          <p:nvPr/>
        </p:nvSpPr>
        <p:spPr>
          <a:xfrm>
            <a:off x="6259513" y="21367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30" name="Rectangle 114"/>
          <p:cNvSpPr/>
          <p:nvPr/>
        </p:nvSpPr>
        <p:spPr>
          <a:xfrm>
            <a:off x="6259513" y="21367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31" name="Rectangle 115"/>
          <p:cNvSpPr/>
          <p:nvPr/>
        </p:nvSpPr>
        <p:spPr>
          <a:xfrm>
            <a:off x="6069013" y="2136775"/>
            <a:ext cx="190500" cy="20478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32" name="Rectangle 116"/>
          <p:cNvSpPr/>
          <p:nvPr/>
        </p:nvSpPr>
        <p:spPr>
          <a:xfrm>
            <a:off x="6069013" y="2136775"/>
            <a:ext cx="190500" cy="20478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33" name="Rectangle 117"/>
          <p:cNvSpPr/>
          <p:nvPr/>
        </p:nvSpPr>
        <p:spPr>
          <a:xfrm>
            <a:off x="6137275" y="21764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4934" name="Rectangle 118"/>
          <p:cNvSpPr/>
          <p:nvPr/>
        </p:nvSpPr>
        <p:spPr>
          <a:xfrm>
            <a:off x="6450013" y="19335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35" name="Rectangle 119"/>
          <p:cNvSpPr/>
          <p:nvPr/>
        </p:nvSpPr>
        <p:spPr>
          <a:xfrm>
            <a:off x="6450013" y="19335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36" name="Rectangle 120"/>
          <p:cNvSpPr/>
          <p:nvPr/>
        </p:nvSpPr>
        <p:spPr>
          <a:xfrm>
            <a:off x="6518275" y="19764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4937" name="Rectangle 121"/>
          <p:cNvSpPr/>
          <p:nvPr/>
        </p:nvSpPr>
        <p:spPr>
          <a:xfrm>
            <a:off x="6259513" y="19335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38" name="Rectangle 122"/>
          <p:cNvSpPr/>
          <p:nvPr/>
        </p:nvSpPr>
        <p:spPr>
          <a:xfrm>
            <a:off x="6259513" y="19335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39" name="Rectangle 123"/>
          <p:cNvSpPr/>
          <p:nvPr/>
        </p:nvSpPr>
        <p:spPr>
          <a:xfrm>
            <a:off x="6327775" y="19764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4940" name="Rectangle 124"/>
          <p:cNvSpPr/>
          <p:nvPr/>
        </p:nvSpPr>
        <p:spPr>
          <a:xfrm>
            <a:off x="6069013" y="1933575"/>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41" name="Rectangle 125"/>
          <p:cNvSpPr/>
          <p:nvPr/>
        </p:nvSpPr>
        <p:spPr>
          <a:xfrm>
            <a:off x="6069013" y="1933575"/>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42" name="Rectangle 126"/>
          <p:cNvSpPr/>
          <p:nvPr/>
        </p:nvSpPr>
        <p:spPr>
          <a:xfrm>
            <a:off x="6137275" y="19764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4943" name="Rectangle 127"/>
          <p:cNvSpPr/>
          <p:nvPr/>
        </p:nvSpPr>
        <p:spPr>
          <a:xfrm>
            <a:off x="6450013" y="17319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44" name="Rectangle 128"/>
          <p:cNvSpPr/>
          <p:nvPr/>
        </p:nvSpPr>
        <p:spPr>
          <a:xfrm>
            <a:off x="6450013" y="17319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45" name="Rectangle 129"/>
          <p:cNvSpPr/>
          <p:nvPr/>
        </p:nvSpPr>
        <p:spPr>
          <a:xfrm>
            <a:off x="6518275" y="1766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4946" name="Rectangle 130"/>
          <p:cNvSpPr/>
          <p:nvPr/>
        </p:nvSpPr>
        <p:spPr>
          <a:xfrm>
            <a:off x="6259513" y="1731963"/>
            <a:ext cx="190500" cy="201612"/>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47" name="Rectangle 131"/>
          <p:cNvSpPr/>
          <p:nvPr/>
        </p:nvSpPr>
        <p:spPr>
          <a:xfrm>
            <a:off x="6259513" y="1731963"/>
            <a:ext cx="190500" cy="201612"/>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48" name="Rectangle 132"/>
          <p:cNvSpPr/>
          <p:nvPr/>
        </p:nvSpPr>
        <p:spPr>
          <a:xfrm>
            <a:off x="6327775" y="1766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4949" name="Rectangle 133"/>
          <p:cNvSpPr/>
          <p:nvPr/>
        </p:nvSpPr>
        <p:spPr>
          <a:xfrm>
            <a:off x="111601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50" name="Rectangle 134"/>
          <p:cNvSpPr/>
          <p:nvPr/>
        </p:nvSpPr>
        <p:spPr>
          <a:xfrm>
            <a:off x="111601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51" name="Rectangle 135"/>
          <p:cNvSpPr/>
          <p:nvPr/>
        </p:nvSpPr>
        <p:spPr>
          <a:xfrm>
            <a:off x="149701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52" name="Rectangle 136"/>
          <p:cNvSpPr/>
          <p:nvPr/>
        </p:nvSpPr>
        <p:spPr>
          <a:xfrm>
            <a:off x="149701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53" name="Rectangle 137"/>
          <p:cNvSpPr/>
          <p:nvPr/>
        </p:nvSpPr>
        <p:spPr>
          <a:xfrm>
            <a:off x="156527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4954" name="Rectangle 138"/>
          <p:cNvSpPr/>
          <p:nvPr/>
        </p:nvSpPr>
        <p:spPr>
          <a:xfrm>
            <a:off x="130651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55" name="Rectangle 139"/>
          <p:cNvSpPr/>
          <p:nvPr/>
        </p:nvSpPr>
        <p:spPr>
          <a:xfrm>
            <a:off x="130651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56" name="Rectangle 140"/>
          <p:cNvSpPr/>
          <p:nvPr/>
        </p:nvSpPr>
        <p:spPr>
          <a:xfrm>
            <a:off x="137477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4957" name="Rectangle 141"/>
          <p:cNvSpPr/>
          <p:nvPr/>
        </p:nvSpPr>
        <p:spPr>
          <a:xfrm>
            <a:off x="111601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58" name="Rectangle 142"/>
          <p:cNvSpPr/>
          <p:nvPr/>
        </p:nvSpPr>
        <p:spPr>
          <a:xfrm>
            <a:off x="111601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59" name="Rectangle 143"/>
          <p:cNvSpPr/>
          <p:nvPr/>
        </p:nvSpPr>
        <p:spPr>
          <a:xfrm>
            <a:off x="118427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4960" name="Rectangle 144"/>
          <p:cNvSpPr/>
          <p:nvPr/>
        </p:nvSpPr>
        <p:spPr>
          <a:xfrm>
            <a:off x="149701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61" name="Rectangle 145"/>
          <p:cNvSpPr/>
          <p:nvPr/>
        </p:nvSpPr>
        <p:spPr>
          <a:xfrm>
            <a:off x="149701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62" name="Rectangle 146"/>
          <p:cNvSpPr/>
          <p:nvPr/>
        </p:nvSpPr>
        <p:spPr>
          <a:xfrm>
            <a:off x="156527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4963" name="Rectangle 147"/>
          <p:cNvSpPr/>
          <p:nvPr/>
        </p:nvSpPr>
        <p:spPr>
          <a:xfrm>
            <a:off x="130651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64" name="Rectangle 148"/>
          <p:cNvSpPr/>
          <p:nvPr/>
        </p:nvSpPr>
        <p:spPr>
          <a:xfrm>
            <a:off x="130651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65" name="Rectangle 149"/>
          <p:cNvSpPr/>
          <p:nvPr/>
        </p:nvSpPr>
        <p:spPr>
          <a:xfrm>
            <a:off x="137477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4966" name="Rectangle 150"/>
          <p:cNvSpPr/>
          <p:nvPr/>
        </p:nvSpPr>
        <p:spPr>
          <a:xfrm>
            <a:off x="111601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67" name="Rectangle 151"/>
          <p:cNvSpPr/>
          <p:nvPr/>
        </p:nvSpPr>
        <p:spPr>
          <a:xfrm>
            <a:off x="111601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68" name="Rectangle 152"/>
          <p:cNvSpPr/>
          <p:nvPr/>
        </p:nvSpPr>
        <p:spPr>
          <a:xfrm>
            <a:off x="118427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4969" name="Rectangle 153"/>
          <p:cNvSpPr/>
          <p:nvPr/>
        </p:nvSpPr>
        <p:spPr>
          <a:xfrm>
            <a:off x="149701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70" name="Rectangle 154"/>
          <p:cNvSpPr/>
          <p:nvPr/>
        </p:nvSpPr>
        <p:spPr>
          <a:xfrm>
            <a:off x="149701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71" name="Rectangle 155"/>
          <p:cNvSpPr/>
          <p:nvPr/>
        </p:nvSpPr>
        <p:spPr>
          <a:xfrm>
            <a:off x="156527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4972" name="Rectangle 156"/>
          <p:cNvSpPr/>
          <p:nvPr/>
        </p:nvSpPr>
        <p:spPr>
          <a:xfrm>
            <a:off x="130651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73" name="Rectangle 157"/>
          <p:cNvSpPr/>
          <p:nvPr/>
        </p:nvSpPr>
        <p:spPr>
          <a:xfrm>
            <a:off x="130651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74" name="Rectangle 158"/>
          <p:cNvSpPr/>
          <p:nvPr/>
        </p:nvSpPr>
        <p:spPr>
          <a:xfrm>
            <a:off x="137477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4975" name="Rectangle 159"/>
          <p:cNvSpPr/>
          <p:nvPr/>
        </p:nvSpPr>
        <p:spPr>
          <a:xfrm>
            <a:off x="187801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76" name="Rectangle 160"/>
          <p:cNvSpPr/>
          <p:nvPr/>
        </p:nvSpPr>
        <p:spPr>
          <a:xfrm>
            <a:off x="187801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77" name="Rectangle 161"/>
          <p:cNvSpPr/>
          <p:nvPr/>
        </p:nvSpPr>
        <p:spPr>
          <a:xfrm>
            <a:off x="194627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4978" name="Rectangle 162"/>
          <p:cNvSpPr/>
          <p:nvPr/>
        </p:nvSpPr>
        <p:spPr>
          <a:xfrm>
            <a:off x="225901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79" name="Rectangle 163"/>
          <p:cNvSpPr/>
          <p:nvPr/>
        </p:nvSpPr>
        <p:spPr>
          <a:xfrm>
            <a:off x="225901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80" name="Rectangle 164"/>
          <p:cNvSpPr/>
          <p:nvPr/>
        </p:nvSpPr>
        <p:spPr>
          <a:xfrm>
            <a:off x="232727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4981" name="Rectangle 165"/>
          <p:cNvSpPr/>
          <p:nvPr/>
        </p:nvSpPr>
        <p:spPr>
          <a:xfrm>
            <a:off x="206851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82" name="Rectangle 166"/>
          <p:cNvSpPr/>
          <p:nvPr/>
        </p:nvSpPr>
        <p:spPr>
          <a:xfrm>
            <a:off x="206851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83" name="Rectangle 167"/>
          <p:cNvSpPr/>
          <p:nvPr/>
        </p:nvSpPr>
        <p:spPr>
          <a:xfrm>
            <a:off x="213677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4984" name="Rectangle 168"/>
          <p:cNvSpPr/>
          <p:nvPr/>
        </p:nvSpPr>
        <p:spPr>
          <a:xfrm>
            <a:off x="187801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85" name="Rectangle 169"/>
          <p:cNvSpPr/>
          <p:nvPr/>
        </p:nvSpPr>
        <p:spPr>
          <a:xfrm>
            <a:off x="187801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86" name="Rectangle 170"/>
          <p:cNvSpPr/>
          <p:nvPr/>
        </p:nvSpPr>
        <p:spPr>
          <a:xfrm>
            <a:off x="225901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87" name="Rectangle 171"/>
          <p:cNvSpPr/>
          <p:nvPr/>
        </p:nvSpPr>
        <p:spPr>
          <a:xfrm>
            <a:off x="225901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88" name="Rectangle 172"/>
          <p:cNvSpPr/>
          <p:nvPr/>
        </p:nvSpPr>
        <p:spPr>
          <a:xfrm>
            <a:off x="232727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4989" name="Rectangle 173"/>
          <p:cNvSpPr/>
          <p:nvPr/>
        </p:nvSpPr>
        <p:spPr>
          <a:xfrm>
            <a:off x="206851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90" name="Rectangle 174"/>
          <p:cNvSpPr/>
          <p:nvPr/>
        </p:nvSpPr>
        <p:spPr>
          <a:xfrm>
            <a:off x="206851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91" name="Rectangle 175"/>
          <p:cNvSpPr/>
          <p:nvPr/>
        </p:nvSpPr>
        <p:spPr>
          <a:xfrm>
            <a:off x="213677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4992" name="Rectangle 176"/>
          <p:cNvSpPr/>
          <p:nvPr/>
        </p:nvSpPr>
        <p:spPr>
          <a:xfrm>
            <a:off x="187801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93" name="Rectangle 177"/>
          <p:cNvSpPr/>
          <p:nvPr/>
        </p:nvSpPr>
        <p:spPr>
          <a:xfrm>
            <a:off x="187801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94" name="Rectangle 178"/>
          <p:cNvSpPr/>
          <p:nvPr/>
        </p:nvSpPr>
        <p:spPr>
          <a:xfrm>
            <a:off x="194627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4995" name="Rectangle 179"/>
          <p:cNvSpPr/>
          <p:nvPr/>
        </p:nvSpPr>
        <p:spPr>
          <a:xfrm>
            <a:off x="225901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96" name="Rectangle 180"/>
          <p:cNvSpPr/>
          <p:nvPr/>
        </p:nvSpPr>
        <p:spPr>
          <a:xfrm>
            <a:off x="225901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97" name="Rectangle 181"/>
          <p:cNvSpPr/>
          <p:nvPr/>
        </p:nvSpPr>
        <p:spPr>
          <a:xfrm>
            <a:off x="232727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4998" name="Rectangle 182"/>
          <p:cNvSpPr/>
          <p:nvPr/>
        </p:nvSpPr>
        <p:spPr>
          <a:xfrm>
            <a:off x="206851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4999" name="Rectangle 183"/>
          <p:cNvSpPr/>
          <p:nvPr/>
        </p:nvSpPr>
        <p:spPr>
          <a:xfrm>
            <a:off x="206851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00" name="Rectangle 184"/>
          <p:cNvSpPr/>
          <p:nvPr/>
        </p:nvSpPr>
        <p:spPr>
          <a:xfrm>
            <a:off x="213677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001" name="Rectangle 185"/>
          <p:cNvSpPr/>
          <p:nvPr/>
        </p:nvSpPr>
        <p:spPr>
          <a:xfrm>
            <a:off x="26209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02" name="Rectangle 186"/>
          <p:cNvSpPr/>
          <p:nvPr/>
        </p:nvSpPr>
        <p:spPr>
          <a:xfrm>
            <a:off x="26209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03" name="Rectangle 187"/>
          <p:cNvSpPr/>
          <p:nvPr/>
        </p:nvSpPr>
        <p:spPr>
          <a:xfrm>
            <a:off x="30019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04" name="Rectangle 188"/>
          <p:cNvSpPr/>
          <p:nvPr/>
        </p:nvSpPr>
        <p:spPr>
          <a:xfrm>
            <a:off x="30019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05" name="Rectangle 189"/>
          <p:cNvSpPr/>
          <p:nvPr/>
        </p:nvSpPr>
        <p:spPr>
          <a:xfrm>
            <a:off x="30702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006" name="Rectangle 190"/>
          <p:cNvSpPr/>
          <p:nvPr/>
        </p:nvSpPr>
        <p:spPr>
          <a:xfrm>
            <a:off x="28114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07" name="Rectangle 191"/>
          <p:cNvSpPr/>
          <p:nvPr/>
        </p:nvSpPr>
        <p:spPr>
          <a:xfrm>
            <a:off x="28114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08" name="Rectangle 192"/>
          <p:cNvSpPr/>
          <p:nvPr/>
        </p:nvSpPr>
        <p:spPr>
          <a:xfrm>
            <a:off x="28797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009" name="Rectangle 193"/>
          <p:cNvSpPr/>
          <p:nvPr/>
        </p:nvSpPr>
        <p:spPr>
          <a:xfrm>
            <a:off x="26209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10" name="Rectangle 194"/>
          <p:cNvSpPr/>
          <p:nvPr/>
        </p:nvSpPr>
        <p:spPr>
          <a:xfrm>
            <a:off x="26209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11" name="Rectangle 195"/>
          <p:cNvSpPr/>
          <p:nvPr/>
        </p:nvSpPr>
        <p:spPr>
          <a:xfrm>
            <a:off x="26892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012" name="Rectangle 196"/>
          <p:cNvSpPr/>
          <p:nvPr/>
        </p:nvSpPr>
        <p:spPr>
          <a:xfrm>
            <a:off x="30019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13" name="Rectangle 197"/>
          <p:cNvSpPr/>
          <p:nvPr/>
        </p:nvSpPr>
        <p:spPr>
          <a:xfrm>
            <a:off x="30019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14" name="Rectangle 198"/>
          <p:cNvSpPr/>
          <p:nvPr/>
        </p:nvSpPr>
        <p:spPr>
          <a:xfrm>
            <a:off x="30702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015" name="Rectangle 199"/>
          <p:cNvSpPr/>
          <p:nvPr/>
        </p:nvSpPr>
        <p:spPr>
          <a:xfrm>
            <a:off x="28114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16" name="Rectangle 200"/>
          <p:cNvSpPr/>
          <p:nvPr/>
        </p:nvSpPr>
        <p:spPr>
          <a:xfrm>
            <a:off x="28114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17" name="Rectangle 201"/>
          <p:cNvSpPr/>
          <p:nvPr/>
        </p:nvSpPr>
        <p:spPr>
          <a:xfrm>
            <a:off x="28797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018" name="Rectangle 202"/>
          <p:cNvSpPr/>
          <p:nvPr/>
        </p:nvSpPr>
        <p:spPr>
          <a:xfrm>
            <a:off x="26209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19" name="Rectangle 203"/>
          <p:cNvSpPr/>
          <p:nvPr/>
        </p:nvSpPr>
        <p:spPr>
          <a:xfrm>
            <a:off x="26209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20" name="Rectangle 204"/>
          <p:cNvSpPr/>
          <p:nvPr/>
        </p:nvSpPr>
        <p:spPr>
          <a:xfrm>
            <a:off x="26892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021" name="Rectangle 205"/>
          <p:cNvSpPr/>
          <p:nvPr/>
        </p:nvSpPr>
        <p:spPr>
          <a:xfrm>
            <a:off x="30019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22" name="Rectangle 206"/>
          <p:cNvSpPr/>
          <p:nvPr/>
        </p:nvSpPr>
        <p:spPr>
          <a:xfrm>
            <a:off x="30019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23" name="Rectangle 207"/>
          <p:cNvSpPr/>
          <p:nvPr/>
        </p:nvSpPr>
        <p:spPr>
          <a:xfrm>
            <a:off x="30702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024" name="Rectangle 208"/>
          <p:cNvSpPr/>
          <p:nvPr/>
        </p:nvSpPr>
        <p:spPr>
          <a:xfrm>
            <a:off x="28114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25" name="Rectangle 209"/>
          <p:cNvSpPr/>
          <p:nvPr/>
        </p:nvSpPr>
        <p:spPr>
          <a:xfrm>
            <a:off x="28114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26" name="Rectangle 210"/>
          <p:cNvSpPr/>
          <p:nvPr/>
        </p:nvSpPr>
        <p:spPr>
          <a:xfrm>
            <a:off x="28797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027" name="Rectangle 211"/>
          <p:cNvSpPr/>
          <p:nvPr/>
        </p:nvSpPr>
        <p:spPr>
          <a:xfrm>
            <a:off x="340201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28" name="Rectangle 212"/>
          <p:cNvSpPr/>
          <p:nvPr/>
        </p:nvSpPr>
        <p:spPr>
          <a:xfrm>
            <a:off x="340201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29" name="Rectangle 213"/>
          <p:cNvSpPr/>
          <p:nvPr/>
        </p:nvSpPr>
        <p:spPr>
          <a:xfrm>
            <a:off x="347027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030" name="Rectangle 214"/>
          <p:cNvSpPr/>
          <p:nvPr/>
        </p:nvSpPr>
        <p:spPr>
          <a:xfrm>
            <a:off x="378301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31" name="Rectangle 215"/>
          <p:cNvSpPr/>
          <p:nvPr/>
        </p:nvSpPr>
        <p:spPr>
          <a:xfrm>
            <a:off x="378301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32" name="Rectangle 216"/>
          <p:cNvSpPr/>
          <p:nvPr/>
        </p:nvSpPr>
        <p:spPr>
          <a:xfrm>
            <a:off x="385127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033" name="Rectangle 217"/>
          <p:cNvSpPr/>
          <p:nvPr/>
        </p:nvSpPr>
        <p:spPr>
          <a:xfrm>
            <a:off x="359251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34" name="Rectangle 218"/>
          <p:cNvSpPr/>
          <p:nvPr/>
        </p:nvSpPr>
        <p:spPr>
          <a:xfrm>
            <a:off x="359251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35" name="Rectangle 219"/>
          <p:cNvSpPr/>
          <p:nvPr/>
        </p:nvSpPr>
        <p:spPr>
          <a:xfrm>
            <a:off x="366077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036" name="Rectangle 220"/>
          <p:cNvSpPr/>
          <p:nvPr/>
        </p:nvSpPr>
        <p:spPr>
          <a:xfrm>
            <a:off x="340201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37" name="Rectangle 221"/>
          <p:cNvSpPr/>
          <p:nvPr/>
        </p:nvSpPr>
        <p:spPr>
          <a:xfrm>
            <a:off x="340201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38" name="Rectangle 222"/>
          <p:cNvSpPr/>
          <p:nvPr/>
        </p:nvSpPr>
        <p:spPr>
          <a:xfrm>
            <a:off x="347027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039" name="Rectangle 223"/>
          <p:cNvSpPr/>
          <p:nvPr/>
        </p:nvSpPr>
        <p:spPr>
          <a:xfrm>
            <a:off x="378301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40" name="Rectangle 224"/>
          <p:cNvSpPr/>
          <p:nvPr/>
        </p:nvSpPr>
        <p:spPr>
          <a:xfrm>
            <a:off x="378301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41" name="Rectangle 225"/>
          <p:cNvSpPr/>
          <p:nvPr/>
        </p:nvSpPr>
        <p:spPr>
          <a:xfrm>
            <a:off x="385127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042" name="Rectangle 226"/>
          <p:cNvSpPr/>
          <p:nvPr/>
        </p:nvSpPr>
        <p:spPr>
          <a:xfrm>
            <a:off x="359251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43" name="Rectangle 227"/>
          <p:cNvSpPr/>
          <p:nvPr/>
        </p:nvSpPr>
        <p:spPr>
          <a:xfrm>
            <a:off x="359251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44" name="Rectangle 228"/>
          <p:cNvSpPr/>
          <p:nvPr/>
        </p:nvSpPr>
        <p:spPr>
          <a:xfrm>
            <a:off x="366077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045" name="Rectangle 229"/>
          <p:cNvSpPr/>
          <p:nvPr/>
        </p:nvSpPr>
        <p:spPr>
          <a:xfrm>
            <a:off x="340201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46" name="Rectangle 230"/>
          <p:cNvSpPr/>
          <p:nvPr/>
        </p:nvSpPr>
        <p:spPr>
          <a:xfrm>
            <a:off x="340201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47" name="Rectangle 231"/>
          <p:cNvSpPr/>
          <p:nvPr/>
        </p:nvSpPr>
        <p:spPr>
          <a:xfrm>
            <a:off x="347027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048" name="Rectangle 232"/>
          <p:cNvSpPr/>
          <p:nvPr/>
        </p:nvSpPr>
        <p:spPr>
          <a:xfrm>
            <a:off x="378301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49" name="Rectangle 233"/>
          <p:cNvSpPr/>
          <p:nvPr/>
        </p:nvSpPr>
        <p:spPr>
          <a:xfrm>
            <a:off x="378301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50" name="Rectangle 234"/>
          <p:cNvSpPr/>
          <p:nvPr/>
        </p:nvSpPr>
        <p:spPr>
          <a:xfrm>
            <a:off x="359251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51" name="Rectangle 235"/>
          <p:cNvSpPr/>
          <p:nvPr/>
        </p:nvSpPr>
        <p:spPr>
          <a:xfrm>
            <a:off x="359251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52" name="Rectangle 236"/>
          <p:cNvSpPr/>
          <p:nvPr/>
        </p:nvSpPr>
        <p:spPr>
          <a:xfrm>
            <a:off x="366077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053" name="Rectangle 237"/>
          <p:cNvSpPr/>
          <p:nvPr/>
        </p:nvSpPr>
        <p:spPr>
          <a:xfrm>
            <a:off x="42592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54" name="Rectangle 238"/>
          <p:cNvSpPr/>
          <p:nvPr/>
        </p:nvSpPr>
        <p:spPr>
          <a:xfrm>
            <a:off x="42592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55" name="Rectangle 239"/>
          <p:cNvSpPr/>
          <p:nvPr/>
        </p:nvSpPr>
        <p:spPr>
          <a:xfrm>
            <a:off x="43275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056" name="Rectangle 240"/>
          <p:cNvSpPr/>
          <p:nvPr/>
        </p:nvSpPr>
        <p:spPr>
          <a:xfrm>
            <a:off x="46402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57" name="Rectangle 241"/>
          <p:cNvSpPr/>
          <p:nvPr/>
        </p:nvSpPr>
        <p:spPr>
          <a:xfrm>
            <a:off x="46402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58" name="Rectangle 242"/>
          <p:cNvSpPr/>
          <p:nvPr/>
        </p:nvSpPr>
        <p:spPr>
          <a:xfrm>
            <a:off x="47085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059" name="Rectangle 243"/>
          <p:cNvSpPr/>
          <p:nvPr/>
        </p:nvSpPr>
        <p:spPr>
          <a:xfrm>
            <a:off x="44497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60" name="Rectangle 244"/>
          <p:cNvSpPr/>
          <p:nvPr/>
        </p:nvSpPr>
        <p:spPr>
          <a:xfrm>
            <a:off x="44497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61" name="Rectangle 245"/>
          <p:cNvSpPr/>
          <p:nvPr/>
        </p:nvSpPr>
        <p:spPr>
          <a:xfrm>
            <a:off x="45180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062" name="Rectangle 246"/>
          <p:cNvSpPr/>
          <p:nvPr/>
        </p:nvSpPr>
        <p:spPr>
          <a:xfrm>
            <a:off x="42592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63" name="Rectangle 247"/>
          <p:cNvSpPr/>
          <p:nvPr/>
        </p:nvSpPr>
        <p:spPr>
          <a:xfrm>
            <a:off x="42592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64" name="Rectangle 248"/>
          <p:cNvSpPr/>
          <p:nvPr/>
        </p:nvSpPr>
        <p:spPr>
          <a:xfrm>
            <a:off x="43275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065" name="Rectangle 249"/>
          <p:cNvSpPr/>
          <p:nvPr/>
        </p:nvSpPr>
        <p:spPr>
          <a:xfrm>
            <a:off x="46402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66" name="Rectangle 250"/>
          <p:cNvSpPr/>
          <p:nvPr/>
        </p:nvSpPr>
        <p:spPr>
          <a:xfrm>
            <a:off x="46402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67" name="Rectangle 251"/>
          <p:cNvSpPr/>
          <p:nvPr/>
        </p:nvSpPr>
        <p:spPr>
          <a:xfrm>
            <a:off x="47085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068" name="Rectangle 252"/>
          <p:cNvSpPr/>
          <p:nvPr/>
        </p:nvSpPr>
        <p:spPr>
          <a:xfrm>
            <a:off x="44497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69" name="Rectangle 253"/>
          <p:cNvSpPr/>
          <p:nvPr/>
        </p:nvSpPr>
        <p:spPr>
          <a:xfrm>
            <a:off x="44497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70" name="Rectangle 254"/>
          <p:cNvSpPr/>
          <p:nvPr/>
        </p:nvSpPr>
        <p:spPr>
          <a:xfrm>
            <a:off x="45180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071" name="Rectangle 255"/>
          <p:cNvSpPr/>
          <p:nvPr/>
        </p:nvSpPr>
        <p:spPr>
          <a:xfrm>
            <a:off x="42592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72" name="Rectangle 256"/>
          <p:cNvSpPr/>
          <p:nvPr/>
        </p:nvSpPr>
        <p:spPr>
          <a:xfrm>
            <a:off x="42592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73" name="Rectangle 257"/>
          <p:cNvSpPr/>
          <p:nvPr/>
        </p:nvSpPr>
        <p:spPr>
          <a:xfrm>
            <a:off x="43275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074" name="Rectangle 258"/>
          <p:cNvSpPr/>
          <p:nvPr/>
        </p:nvSpPr>
        <p:spPr>
          <a:xfrm>
            <a:off x="46402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75" name="Rectangle 259"/>
          <p:cNvSpPr/>
          <p:nvPr/>
        </p:nvSpPr>
        <p:spPr>
          <a:xfrm>
            <a:off x="46402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76" name="Rectangle 260"/>
          <p:cNvSpPr/>
          <p:nvPr/>
        </p:nvSpPr>
        <p:spPr>
          <a:xfrm>
            <a:off x="44497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77" name="Rectangle 261"/>
          <p:cNvSpPr/>
          <p:nvPr/>
        </p:nvSpPr>
        <p:spPr>
          <a:xfrm>
            <a:off x="44497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78" name="Rectangle 262"/>
          <p:cNvSpPr/>
          <p:nvPr/>
        </p:nvSpPr>
        <p:spPr>
          <a:xfrm>
            <a:off x="45180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079" name="Rectangle 263"/>
          <p:cNvSpPr/>
          <p:nvPr/>
        </p:nvSpPr>
        <p:spPr>
          <a:xfrm>
            <a:off x="50212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80" name="Rectangle 264"/>
          <p:cNvSpPr/>
          <p:nvPr/>
        </p:nvSpPr>
        <p:spPr>
          <a:xfrm>
            <a:off x="50212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81" name="Rectangle 265"/>
          <p:cNvSpPr/>
          <p:nvPr/>
        </p:nvSpPr>
        <p:spPr>
          <a:xfrm>
            <a:off x="50895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082" name="Rectangle 266"/>
          <p:cNvSpPr/>
          <p:nvPr/>
        </p:nvSpPr>
        <p:spPr>
          <a:xfrm>
            <a:off x="54022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83" name="Rectangle 267"/>
          <p:cNvSpPr/>
          <p:nvPr/>
        </p:nvSpPr>
        <p:spPr>
          <a:xfrm>
            <a:off x="54022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84" name="Rectangle 268"/>
          <p:cNvSpPr/>
          <p:nvPr/>
        </p:nvSpPr>
        <p:spPr>
          <a:xfrm>
            <a:off x="52117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85" name="Rectangle 269"/>
          <p:cNvSpPr/>
          <p:nvPr/>
        </p:nvSpPr>
        <p:spPr>
          <a:xfrm>
            <a:off x="52117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86" name="Rectangle 270"/>
          <p:cNvSpPr/>
          <p:nvPr/>
        </p:nvSpPr>
        <p:spPr>
          <a:xfrm>
            <a:off x="52800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087" name="Rectangle 271"/>
          <p:cNvSpPr/>
          <p:nvPr/>
        </p:nvSpPr>
        <p:spPr>
          <a:xfrm>
            <a:off x="50212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88" name="Rectangle 272"/>
          <p:cNvSpPr/>
          <p:nvPr/>
        </p:nvSpPr>
        <p:spPr>
          <a:xfrm>
            <a:off x="50212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89" name="Rectangle 273"/>
          <p:cNvSpPr/>
          <p:nvPr/>
        </p:nvSpPr>
        <p:spPr>
          <a:xfrm>
            <a:off x="50895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090" name="Rectangle 274"/>
          <p:cNvSpPr/>
          <p:nvPr/>
        </p:nvSpPr>
        <p:spPr>
          <a:xfrm>
            <a:off x="54022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91" name="Rectangle 275"/>
          <p:cNvSpPr/>
          <p:nvPr/>
        </p:nvSpPr>
        <p:spPr>
          <a:xfrm>
            <a:off x="54022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92" name="Rectangle 276"/>
          <p:cNvSpPr/>
          <p:nvPr/>
        </p:nvSpPr>
        <p:spPr>
          <a:xfrm>
            <a:off x="54705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093" name="Rectangle 277"/>
          <p:cNvSpPr/>
          <p:nvPr/>
        </p:nvSpPr>
        <p:spPr>
          <a:xfrm>
            <a:off x="52117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94" name="Rectangle 278"/>
          <p:cNvSpPr/>
          <p:nvPr/>
        </p:nvSpPr>
        <p:spPr>
          <a:xfrm>
            <a:off x="52117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95" name="Rectangle 279"/>
          <p:cNvSpPr/>
          <p:nvPr/>
        </p:nvSpPr>
        <p:spPr>
          <a:xfrm>
            <a:off x="52800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096" name="Rectangle 280"/>
          <p:cNvSpPr/>
          <p:nvPr/>
        </p:nvSpPr>
        <p:spPr>
          <a:xfrm>
            <a:off x="50212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97" name="Rectangle 281"/>
          <p:cNvSpPr/>
          <p:nvPr/>
        </p:nvSpPr>
        <p:spPr>
          <a:xfrm>
            <a:off x="50212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098" name="Rectangle 282"/>
          <p:cNvSpPr/>
          <p:nvPr/>
        </p:nvSpPr>
        <p:spPr>
          <a:xfrm>
            <a:off x="50895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099" name="Rectangle 283"/>
          <p:cNvSpPr/>
          <p:nvPr/>
        </p:nvSpPr>
        <p:spPr>
          <a:xfrm>
            <a:off x="54022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00" name="Rectangle 284"/>
          <p:cNvSpPr/>
          <p:nvPr/>
        </p:nvSpPr>
        <p:spPr>
          <a:xfrm>
            <a:off x="54022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01" name="Rectangle 285"/>
          <p:cNvSpPr/>
          <p:nvPr/>
        </p:nvSpPr>
        <p:spPr>
          <a:xfrm>
            <a:off x="54705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102" name="Rectangle 286"/>
          <p:cNvSpPr/>
          <p:nvPr/>
        </p:nvSpPr>
        <p:spPr>
          <a:xfrm>
            <a:off x="52117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03" name="Rectangle 287"/>
          <p:cNvSpPr/>
          <p:nvPr/>
        </p:nvSpPr>
        <p:spPr>
          <a:xfrm>
            <a:off x="52117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04" name="Rectangle 288"/>
          <p:cNvSpPr/>
          <p:nvPr/>
        </p:nvSpPr>
        <p:spPr>
          <a:xfrm>
            <a:off x="52800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105" name="Rectangle 289"/>
          <p:cNvSpPr/>
          <p:nvPr/>
        </p:nvSpPr>
        <p:spPr>
          <a:xfrm>
            <a:off x="57832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06" name="Rectangle 290"/>
          <p:cNvSpPr/>
          <p:nvPr/>
        </p:nvSpPr>
        <p:spPr>
          <a:xfrm>
            <a:off x="57832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07" name="Rectangle 291"/>
          <p:cNvSpPr/>
          <p:nvPr/>
        </p:nvSpPr>
        <p:spPr>
          <a:xfrm>
            <a:off x="58515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108" name="Rectangle 292"/>
          <p:cNvSpPr/>
          <p:nvPr/>
        </p:nvSpPr>
        <p:spPr>
          <a:xfrm>
            <a:off x="61642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09" name="Rectangle 293"/>
          <p:cNvSpPr/>
          <p:nvPr/>
        </p:nvSpPr>
        <p:spPr>
          <a:xfrm>
            <a:off x="61642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10" name="Rectangle 294"/>
          <p:cNvSpPr/>
          <p:nvPr/>
        </p:nvSpPr>
        <p:spPr>
          <a:xfrm>
            <a:off x="62325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111" name="Rectangle 295"/>
          <p:cNvSpPr/>
          <p:nvPr/>
        </p:nvSpPr>
        <p:spPr>
          <a:xfrm>
            <a:off x="59737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12" name="Rectangle 296"/>
          <p:cNvSpPr/>
          <p:nvPr/>
        </p:nvSpPr>
        <p:spPr>
          <a:xfrm>
            <a:off x="59737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13" name="Rectangle 297"/>
          <p:cNvSpPr/>
          <p:nvPr/>
        </p:nvSpPr>
        <p:spPr>
          <a:xfrm>
            <a:off x="60420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114" name="Rectangle 298"/>
          <p:cNvSpPr/>
          <p:nvPr/>
        </p:nvSpPr>
        <p:spPr>
          <a:xfrm>
            <a:off x="57832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15" name="Rectangle 299"/>
          <p:cNvSpPr/>
          <p:nvPr/>
        </p:nvSpPr>
        <p:spPr>
          <a:xfrm>
            <a:off x="57832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16" name="Rectangle 300"/>
          <p:cNvSpPr/>
          <p:nvPr/>
        </p:nvSpPr>
        <p:spPr>
          <a:xfrm>
            <a:off x="61642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17" name="Rectangle 301"/>
          <p:cNvSpPr/>
          <p:nvPr/>
        </p:nvSpPr>
        <p:spPr>
          <a:xfrm>
            <a:off x="61642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18" name="Rectangle 302"/>
          <p:cNvSpPr/>
          <p:nvPr/>
        </p:nvSpPr>
        <p:spPr>
          <a:xfrm>
            <a:off x="62325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119" name="Rectangle 303"/>
          <p:cNvSpPr/>
          <p:nvPr/>
        </p:nvSpPr>
        <p:spPr>
          <a:xfrm>
            <a:off x="59737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20" name="Rectangle 304"/>
          <p:cNvSpPr/>
          <p:nvPr/>
        </p:nvSpPr>
        <p:spPr>
          <a:xfrm>
            <a:off x="59737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21" name="Rectangle 305"/>
          <p:cNvSpPr/>
          <p:nvPr/>
        </p:nvSpPr>
        <p:spPr>
          <a:xfrm>
            <a:off x="60420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122" name="Rectangle 306"/>
          <p:cNvSpPr/>
          <p:nvPr/>
        </p:nvSpPr>
        <p:spPr>
          <a:xfrm>
            <a:off x="57832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23" name="Rectangle 307"/>
          <p:cNvSpPr/>
          <p:nvPr/>
        </p:nvSpPr>
        <p:spPr>
          <a:xfrm>
            <a:off x="57832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24" name="Rectangle 308"/>
          <p:cNvSpPr/>
          <p:nvPr/>
        </p:nvSpPr>
        <p:spPr>
          <a:xfrm>
            <a:off x="58515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125" name="Rectangle 309"/>
          <p:cNvSpPr/>
          <p:nvPr/>
        </p:nvSpPr>
        <p:spPr>
          <a:xfrm>
            <a:off x="61642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26" name="Rectangle 310"/>
          <p:cNvSpPr/>
          <p:nvPr/>
        </p:nvSpPr>
        <p:spPr>
          <a:xfrm>
            <a:off x="61642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27" name="Rectangle 311"/>
          <p:cNvSpPr/>
          <p:nvPr/>
        </p:nvSpPr>
        <p:spPr>
          <a:xfrm>
            <a:off x="62325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128" name="Rectangle 312"/>
          <p:cNvSpPr/>
          <p:nvPr/>
        </p:nvSpPr>
        <p:spPr>
          <a:xfrm>
            <a:off x="59737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29" name="Rectangle 313"/>
          <p:cNvSpPr/>
          <p:nvPr/>
        </p:nvSpPr>
        <p:spPr>
          <a:xfrm>
            <a:off x="59737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30" name="Rectangle 314"/>
          <p:cNvSpPr/>
          <p:nvPr/>
        </p:nvSpPr>
        <p:spPr>
          <a:xfrm>
            <a:off x="60420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131" name="Rectangle 315"/>
          <p:cNvSpPr/>
          <p:nvPr/>
        </p:nvSpPr>
        <p:spPr>
          <a:xfrm>
            <a:off x="65452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32" name="Rectangle 316"/>
          <p:cNvSpPr/>
          <p:nvPr/>
        </p:nvSpPr>
        <p:spPr>
          <a:xfrm>
            <a:off x="65452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33" name="Rectangle 317"/>
          <p:cNvSpPr/>
          <p:nvPr/>
        </p:nvSpPr>
        <p:spPr>
          <a:xfrm>
            <a:off x="66135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134" name="Rectangle 318"/>
          <p:cNvSpPr/>
          <p:nvPr/>
        </p:nvSpPr>
        <p:spPr>
          <a:xfrm>
            <a:off x="69262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35" name="Rectangle 319"/>
          <p:cNvSpPr/>
          <p:nvPr/>
        </p:nvSpPr>
        <p:spPr>
          <a:xfrm>
            <a:off x="69262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36" name="Rectangle 320"/>
          <p:cNvSpPr/>
          <p:nvPr/>
        </p:nvSpPr>
        <p:spPr>
          <a:xfrm>
            <a:off x="67357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37" name="Rectangle 321"/>
          <p:cNvSpPr/>
          <p:nvPr/>
        </p:nvSpPr>
        <p:spPr>
          <a:xfrm>
            <a:off x="67357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38" name="Rectangle 322"/>
          <p:cNvSpPr/>
          <p:nvPr/>
        </p:nvSpPr>
        <p:spPr>
          <a:xfrm>
            <a:off x="68040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139" name="Rectangle 323"/>
          <p:cNvSpPr/>
          <p:nvPr/>
        </p:nvSpPr>
        <p:spPr>
          <a:xfrm>
            <a:off x="6545263" y="3011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40" name="Rectangle 324"/>
          <p:cNvSpPr/>
          <p:nvPr/>
        </p:nvSpPr>
        <p:spPr>
          <a:xfrm>
            <a:off x="6545263" y="3011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41" name="Rectangle 325"/>
          <p:cNvSpPr/>
          <p:nvPr/>
        </p:nvSpPr>
        <p:spPr>
          <a:xfrm>
            <a:off x="6613525" y="30527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142" name="Rectangle 326"/>
          <p:cNvSpPr/>
          <p:nvPr/>
        </p:nvSpPr>
        <p:spPr>
          <a:xfrm>
            <a:off x="69262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43" name="Rectangle 327"/>
          <p:cNvSpPr/>
          <p:nvPr/>
        </p:nvSpPr>
        <p:spPr>
          <a:xfrm>
            <a:off x="69262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44" name="Rectangle 328"/>
          <p:cNvSpPr/>
          <p:nvPr/>
        </p:nvSpPr>
        <p:spPr>
          <a:xfrm>
            <a:off x="69945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145" name="Rectangle 329"/>
          <p:cNvSpPr/>
          <p:nvPr/>
        </p:nvSpPr>
        <p:spPr>
          <a:xfrm>
            <a:off x="67357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46" name="Rectangle 330"/>
          <p:cNvSpPr/>
          <p:nvPr/>
        </p:nvSpPr>
        <p:spPr>
          <a:xfrm>
            <a:off x="67357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47" name="Rectangle 331"/>
          <p:cNvSpPr/>
          <p:nvPr/>
        </p:nvSpPr>
        <p:spPr>
          <a:xfrm>
            <a:off x="68040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148" name="Rectangle 332"/>
          <p:cNvSpPr/>
          <p:nvPr/>
        </p:nvSpPr>
        <p:spPr>
          <a:xfrm>
            <a:off x="6545263" y="28082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49" name="Rectangle 333"/>
          <p:cNvSpPr/>
          <p:nvPr/>
        </p:nvSpPr>
        <p:spPr>
          <a:xfrm>
            <a:off x="6545263" y="28082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50" name="Rectangle 334"/>
          <p:cNvSpPr/>
          <p:nvPr/>
        </p:nvSpPr>
        <p:spPr>
          <a:xfrm>
            <a:off x="6613525" y="28527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151" name="Rectangle 335"/>
          <p:cNvSpPr/>
          <p:nvPr/>
        </p:nvSpPr>
        <p:spPr>
          <a:xfrm>
            <a:off x="69262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52" name="Rectangle 336"/>
          <p:cNvSpPr/>
          <p:nvPr/>
        </p:nvSpPr>
        <p:spPr>
          <a:xfrm>
            <a:off x="69262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53" name="Rectangle 337"/>
          <p:cNvSpPr/>
          <p:nvPr/>
        </p:nvSpPr>
        <p:spPr>
          <a:xfrm>
            <a:off x="69945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154" name="Rectangle 338"/>
          <p:cNvSpPr/>
          <p:nvPr/>
        </p:nvSpPr>
        <p:spPr>
          <a:xfrm>
            <a:off x="6735763" y="26050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55" name="Rectangle 339"/>
          <p:cNvSpPr/>
          <p:nvPr/>
        </p:nvSpPr>
        <p:spPr>
          <a:xfrm>
            <a:off x="6735763" y="26050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56" name="Rectangle 340"/>
          <p:cNvSpPr/>
          <p:nvPr/>
        </p:nvSpPr>
        <p:spPr>
          <a:xfrm>
            <a:off x="6804025" y="26431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157" name="Rectangle 341"/>
          <p:cNvSpPr/>
          <p:nvPr/>
        </p:nvSpPr>
        <p:spPr>
          <a:xfrm>
            <a:off x="111601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58" name="Rectangle 342"/>
          <p:cNvSpPr/>
          <p:nvPr/>
        </p:nvSpPr>
        <p:spPr>
          <a:xfrm>
            <a:off x="111601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59" name="Rectangle 343"/>
          <p:cNvSpPr/>
          <p:nvPr/>
        </p:nvSpPr>
        <p:spPr>
          <a:xfrm>
            <a:off x="118427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160" name="Rectangle 344"/>
          <p:cNvSpPr/>
          <p:nvPr/>
        </p:nvSpPr>
        <p:spPr>
          <a:xfrm>
            <a:off x="149701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61" name="Rectangle 345"/>
          <p:cNvSpPr/>
          <p:nvPr/>
        </p:nvSpPr>
        <p:spPr>
          <a:xfrm>
            <a:off x="149701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62" name="Rectangle 346"/>
          <p:cNvSpPr/>
          <p:nvPr/>
        </p:nvSpPr>
        <p:spPr>
          <a:xfrm>
            <a:off x="156527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163" name="Rectangle 347"/>
          <p:cNvSpPr/>
          <p:nvPr/>
        </p:nvSpPr>
        <p:spPr>
          <a:xfrm>
            <a:off x="130651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64" name="Rectangle 348"/>
          <p:cNvSpPr/>
          <p:nvPr/>
        </p:nvSpPr>
        <p:spPr>
          <a:xfrm>
            <a:off x="130651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65" name="Rectangle 349"/>
          <p:cNvSpPr/>
          <p:nvPr/>
        </p:nvSpPr>
        <p:spPr>
          <a:xfrm>
            <a:off x="137477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166" name="Rectangle 350"/>
          <p:cNvSpPr/>
          <p:nvPr/>
        </p:nvSpPr>
        <p:spPr>
          <a:xfrm>
            <a:off x="111601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67" name="Rectangle 351"/>
          <p:cNvSpPr/>
          <p:nvPr/>
        </p:nvSpPr>
        <p:spPr>
          <a:xfrm>
            <a:off x="111601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68" name="Rectangle 352"/>
          <p:cNvSpPr/>
          <p:nvPr/>
        </p:nvSpPr>
        <p:spPr>
          <a:xfrm>
            <a:off x="118427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169" name="Rectangle 353"/>
          <p:cNvSpPr/>
          <p:nvPr/>
        </p:nvSpPr>
        <p:spPr>
          <a:xfrm>
            <a:off x="149701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70" name="Rectangle 354"/>
          <p:cNvSpPr/>
          <p:nvPr/>
        </p:nvSpPr>
        <p:spPr>
          <a:xfrm>
            <a:off x="149701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71" name="Rectangle 355"/>
          <p:cNvSpPr/>
          <p:nvPr/>
        </p:nvSpPr>
        <p:spPr>
          <a:xfrm>
            <a:off x="156527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172" name="Rectangle 356"/>
          <p:cNvSpPr/>
          <p:nvPr/>
        </p:nvSpPr>
        <p:spPr>
          <a:xfrm>
            <a:off x="130651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73" name="Rectangle 357"/>
          <p:cNvSpPr/>
          <p:nvPr/>
        </p:nvSpPr>
        <p:spPr>
          <a:xfrm>
            <a:off x="130651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74" name="Rectangle 358"/>
          <p:cNvSpPr/>
          <p:nvPr/>
        </p:nvSpPr>
        <p:spPr>
          <a:xfrm>
            <a:off x="137477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175" name="Rectangle 359"/>
          <p:cNvSpPr/>
          <p:nvPr/>
        </p:nvSpPr>
        <p:spPr>
          <a:xfrm>
            <a:off x="111601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76" name="Rectangle 360"/>
          <p:cNvSpPr/>
          <p:nvPr/>
        </p:nvSpPr>
        <p:spPr>
          <a:xfrm>
            <a:off x="111601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77" name="Rectangle 361"/>
          <p:cNvSpPr/>
          <p:nvPr/>
        </p:nvSpPr>
        <p:spPr>
          <a:xfrm>
            <a:off x="118427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178" name="Rectangle 362"/>
          <p:cNvSpPr/>
          <p:nvPr/>
        </p:nvSpPr>
        <p:spPr>
          <a:xfrm>
            <a:off x="149701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79" name="Rectangle 363"/>
          <p:cNvSpPr/>
          <p:nvPr/>
        </p:nvSpPr>
        <p:spPr>
          <a:xfrm>
            <a:off x="149701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80" name="Rectangle 364"/>
          <p:cNvSpPr/>
          <p:nvPr/>
        </p:nvSpPr>
        <p:spPr>
          <a:xfrm>
            <a:off x="156527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181" name="Rectangle 365"/>
          <p:cNvSpPr/>
          <p:nvPr/>
        </p:nvSpPr>
        <p:spPr>
          <a:xfrm>
            <a:off x="130651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82" name="Rectangle 366"/>
          <p:cNvSpPr/>
          <p:nvPr/>
        </p:nvSpPr>
        <p:spPr>
          <a:xfrm>
            <a:off x="130651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83" name="Rectangle 367"/>
          <p:cNvSpPr/>
          <p:nvPr/>
        </p:nvSpPr>
        <p:spPr>
          <a:xfrm>
            <a:off x="187801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84" name="Rectangle 368"/>
          <p:cNvSpPr/>
          <p:nvPr/>
        </p:nvSpPr>
        <p:spPr>
          <a:xfrm>
            <a:off x="187801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85" name="Rectangle 369"/>
          <p:cNvSpPr/>
          <p:nvPr/>
        </p:nvSpPr>
        <p:spPr>
          <a:xfrm>
            <a:off x="194627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186" name="Rectangle 370"/>
          <p:cNvSpPr/>
          <p:nvPr/>
        </p:nvSpPr>
        <p:spPr>
          <a:xfrm>
            <a:off x="225901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87" name="Rectangle 371"/>
          <p:cNvSpPr/>
          <p:nvPr/>
        </p:nvSpPr>
        <p:spPr>
          <a:xfrm>
            <a:off x="225901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88" name="Rectangle 372"/>
          <p:cNvSpPr/>
          <p:nvPr/>
        </p:nvSpPr>
        <p:spPr>
          <a:xfrm>
            <a:off x="232727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189" name="Rectangle 373"/>
          <p:cNvSpPr/>
          <p:nvPr/>
        </p:nvSpPr>
        <p:spPr>
          <a:xfrm>
            <a:off x="206851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90" name="Rectangle 374"/>
          <p:cNvSpPr/>
          <p:nvPr/>
        </p:nvSpPr>
        <p:spPr>
          <a:xfrm>
            <a:off x="206851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91" name="Rectangle 375"/>
          <p:cNvSpPr/>
          <p:nvPr/>
        </p:nvSpPr>
        <p:spPr>
          <a:xfrm>
            <a:off x="187801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92" name="Rectangle 376"/>
          <p:cNvSpPr/>
          <p:nvPr/>
        </p:nvSpPr>
        <p:spPr>
          <a:xfrm>
            <a:off x="187801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93" name="Rectangle 377"/>
          <p:cNvSpPr/>
          <p:nvPr/>
        </p:nvSpPr>
        <p:spPr>
          <a:xfrm>
            <a:off x="194627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194" name="Rectangle 378"/>
          <p:cNvSpPr/>
          <p:nvPr/>
        </p:nvSpPr>
        <p:spPr>
          <a:xfrm>
            <a:off x="225901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95" name="Rectangle 379"/>
          <p:cNvSpPr/>
          <p:nvPr/>
        </p:nvSpPr>
        <p:spPr>
          <a:xfrm>
            <a:off x="225901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96" name="Rectangle 380"/>
          <p:cNvSpPr/>
          <p:nvPr/>
        </p:nvSpPr>
        <p:spPr>
          <a:xfrm>
            <a:off x="232727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197" name="Rectangle 381"/>
          <p:cNvSpPr/>
          <p:nvPr/>
        </p:nvSpPr>
        <p:spPr>
          <a:xfrm>
            <a:off x="206851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98" name="Rectangle 382"/>
          <p:cNvSpPr/>
          <p:nvPr/>
        </p:nvSpPr>
        <p:spPr>
          <a:xfrm>
            <a:off x="206851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199" name="Rectangle 383"/>
          <p:cNvSpPr/>
          <p:nvPr/>
        </p:nvSpPr>
        <p:spPr>
          <a:xfrm>
            <a:off x="213677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200" name="Rectangle 384"/>
          <p:cNvSpPr/>
          <p:nvPr/>
        </p:nvSpPr>
        <p:spPr>
          <a:xfrm>
            <a:off x="187801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01" name="Rectangle 385"/>
          <p:cNvSpPr/>
          <p:nvPr/>
        </p:nvSpPr>
        <p:spPr>
          <a:xfrm>
            <a:off x="187801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02" name="Rectangle 386"/>
          <p:cNvSpPr/>
          <p:nvPr/>
        </p:nvSpPr>
        <p:spPr>
          <a:xfrm>
            <a:off x="194627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203" name="Rectangle 387"/>
          <p:cNvSpPr/>
          <p:nvPr/>
        </p:nvSpPr>
        <p:spPr>
          <a:xfrm>
            <a:off x="225901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04" name="Rectangle 388"/>
          <p:cNvSpPr/>
          <p:nvPr/>
        </p:nvSpPr>
        <p:spPr>
          <a:xfrm>
            <a:off x="225901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05" name="Rectangle 389"/>
          <p:cNvSpPr/>
          <p:nvPr/>
        </p:nvSpPr>
        <p:spPr>
          <a:xfrm>
            <a:off x="232727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206" name="Rectangle 390"/>
          <p:cNvSpPr/>
          <p:nvPr/>
        </p:nvSpPr>
        <p:spPr>
          <a:xfrm>
            <a:off x="206851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07" name="Rectangle 391"/>
          <p:cNvSpPr/>
          <p:nvPr/>
        </p:nvSpPr>
        <p:spPr>
          <a:xfrm>
            <a:off x="206851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08" name="Rectangle 392"/>
          <p:cNvSpPr/>
          <p:nvPr/>
        </p:nvSpPr>
        <p:spPr>
          <a:xfrm>
            <a:off x="213677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209" name="Rectangle 393"/>
          <p:cNvSpPr/>
          <p:nvPr/>
        </p:nvSpPr>
        <p:spPr>
          <a:xfrm>
            <a:off x="26209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10" name="Rectangle 394"/>
          <p:cNvSpPr/>
          <p:nvPr/>
        </p:nvSpPr>
        <p:spPr>
          <a:xfrm>
            <a:off x="26209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11" name="Rectangle 395"/>
          <p:cNvSpPr/>
          <p:nvPr/>
        </p:nvSpPr>
        <p:spPr>
          <a:xfrm>
            <a:off x="26892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212" name="Rectangle 396"/>
          <p:cNvSpPr/>
          <p:nvPr/>
        </p:nvSpPr>
        <p:spPr>
          <a:xfrm>
            <a:off x="30019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13" name="Rectangle 397"/>
          <p:cNvSpPr/>
          <p:nvPr/>
        </p:nvSpPr>
        <p:spPr>
          <a:xfrm>
            <a:off x="30019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14" name="Rectangle 398"/>
          <p:cNvSpPr/>
          <p:nvPr/>
        </p:nvSpPr>
        <p:spPr>
          <a:xfrm>
            <a:off x="30702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215" name="Rectangle 399"/>
          <p:cNvSpPr/>
          <p:nvPr/>
        </p:nvSpPr>
        <p:spPr>
          <a:xfrm>
            <a:off x="28114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16" name="Rectangle 400"/>
          <p:cNvSpPr/>
          <p:nvPr/>
        </p:nvSpPr>
        <p:spPr>
          <a:xfrm>
            <a:off x="28114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17" name="Rectangle 401"/>
          <p:cNvSpPr/>
          <p:nvPr/>
        </p:nvSpPr>
        <p:spPr>
          <a:xfrm>
            <a:off x="28797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218" name="Rectangle 402"/>
          <p:cNvSpPr/>
          <p:nvPr/>
        </p:nvSpPr>
        <p:spPr>
          <a:xfrm>
            <a:off x="26209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19" name="Rectangle 403"/>
          <p:cNvSpPr/>
          <p:nvPr/>
        </p:nvSpPr>
        <p:spPr>
          <a:xfrm>
            <a:off x="26209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20" name="Rectangle 404"/>
          <p:cNvSpPr/>
          <p:nvPr/>
        </p:nvSpPr>
        <p:spPr>
          <a:xfrm>
            <a:off x="26892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221" name="Rectangle 405"/>
          <p:cNvSpPr/>
          <p:nvPr/>
        </p:nvSpPr>
        <p:spPr>
          <a:xfrm>
            <a:off x="30019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22" name="Rectangle 406"/>
          <p:cNvSpPr/>
          <p:nvPr/>
        </p:nvSpPr>
        <p:spPr>
          <a:xfrm>
            <a:off x="30019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23" name="Rectangle 407"/>
          <p:cNvSpPr/>
          <p:nvPr/>
        </p:nvSpPr>
        <p:spPr>
          <a:xfrm>
            <a:off x="30702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224" name="Rectangle 408"/>
          <p:cNvSpPr/>
          <p:nvPr/>
        </p:nvSpPr>
        <p:spPr>
          <a:xfrm>
            <a:off x="28114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25" name="Rectangle 409"/>
          <p:cNvSpPr/>
          <p:nvPr/>
        </p:nvSpPr>
        <p:spPr>
          <a:xfrm>
            <a:off x="28114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26" name="Rectangle 410"/>
          <p:cNvSpPr/>
          <p:nvPr/>
        </p:nvSpPr>
        <p:spPr>
          <a:xfrm>
            <a:off x="28797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227" name="Rectangle 411"/>
          <p:cNvSpPr/>
          <p:nvPr/>
        </p:nvSpPr>
        <p:spPr>
          <a:xfrm>
            <a:off x="26209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28" name="Rectangle 412"/>
          <p:cNvSpPr/>
          <p:nvPr/>
        </p:nvSpPr>
        <p:spPr>
          <a:xfrm>
            <a:off x="26209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29" name="Rectangle 413"/>
          <p:cNvSpPr/>
          <p:nvPr/>
        </p:nvSpPr>
        <p:spPr>
          <a:xfrm>
            <a:off x="30019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30" name="Rectangle 414"/>
          <p:cNvSpPr/>
          <p:nvPr/>
        </p:nvSpPr>
        <p:spPr>
          <a:xfrm>
            <a:off x="30019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31" name="Rectangle 415"/>
          <p:cNvSpPr/>
          <p:nvPr/>
        </p:nvSpPr>
        <p:spPr>
          <a:xfrm>
            <a:off x="30702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232" name="Rectangle 416"/>
          <p:cNvSpPr/>
          <p:nvPr/>
        </p:nvSpPr>
        <p:spPr>
          <a:xfrm>
            <a:off x="28114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33" name="Rectangle 417"/>
          <p:cNvSpPr/>
          <p:nvPr/>
        </p:nvSpPr>
        <p:spPr>
          <a:xfrm>
            <a:off x="28114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34" name="Rectangle 418"/>
          <p:cNvSpPr/>
          <p:nvPr/>
        </p:nvSpPr>
        <p:spPr>
          <a:xfrm>
            <a:off x="28797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235" name="Rectangle 419"/>
          <p:cNvSpPr/>
          <p:nvPr/>
        </p:nvSpPr>
        <p:spPr>
          <a:xfrm>
            <a:off x="340201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36" name="Rectangle 420"/>
          <p:cNvSpPr/>
          <p:nvPr/>
        </p:nvSpPr>
        <p:spPr>
          <a:xfrm>
            <a:off x="340201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37" name="Rectangle 421"/>
          <p:cNvSpPr/>
          <p:nvPr/>
        </p:nvSpPr>
        <p:spPr>
          <a:xfrm>
            <a:off x="347027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238" name="Rectangle 422"/>
          <p:cNvSpPr/>
          <p:nvPr/>
        </p:nvSpPr>
        <p:spPr>
          <a:xfrm>
            <a:off x="378301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39" name="Rectangle 423"/>
          <p:cNvSpPr/>
          <p:nvPr/>
        </p:nvSpPr>
        <p:spPr>
          <a:xfrm>
            <a:off x="378301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40" name="Rectangle 424"/>
          <p:cNvSpPr/>
          <p:nvPr/>
        </p:nvSpPr>
        <p:spPr>
          <a:xfrm>
            <a:off x="385127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241" name="Rectangle 425"/>
          <p:cNvSpPr/>
          <p:nvPr/>
        </p:nvSpPr>
        <p:spPr>
          <a:xfrm>
            <a:off x="359251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42" name="Rectangle 426"/>
          <p:cNvSpPr/>
          <p:nvPr/>
        </p:nvSpPr>
        <p:spPr>
          <a:xfrm>
            <a:off x="359251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43" name="Rectangle 427"/>
          <p:cNvSpPr/>
          <p:nvPr/>
        </p:nvSpPr>
        <p:spPr>
          <a:xfrm>
            <a:off x="366077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244" name="Rectangle 428"/>
          <p:cNvSpPr/>
          <p:nvPr/>
        </p:nvSpPr>
        <p:spPr>
          <a:xfrm>
            <a:off x="340201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45" name="Rectangle 429"/>
          <p:cNvSpPr/>
          <p:nvPr/>
        </p:nvSpPr>
        <p:spPr>
          <a:xfrm>
            <a:off x="340201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46" name="Rectangle 430"/>
          <p:cNvSpPr/>
          <p:nvPr/>
        </p:nvSpPr>
        <p:spPr>
          <a:xfrm>
            <a:off x="347027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247" name="Rectangle 431"/>
          <p:cNvSpPr/>
          <p:nvPr/>
        </p:nvSpPr>
        <p:spPr>
          <a:xfrm>
            <a:off x="378301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48" name="Rectangle 432"/>
          <p:cNvSpPr/>
          <p:nvPr/>
        </p:nvSpPr>
        <p:spPr>
          <a:xfrm>
            <a:off x="378301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49" name="Rectangle 433"/>
          <p:cNvSpPr/>
          <p:nvPr/>
        </p:nvSpPr>
        <p:spPr>
          <a:xfrm>
            <a:off x="359251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50" name="Rectangle 434"/>
          <p:cNvSpPr/>
          <p:nvPr/>
        </p:nvSpPr>
        <p:spPr>
          <a:xfrm>
            <a:off x="359251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51" name="Rectangle 435"/>
          <p:cNvSpPr/>
          <p:nvPr/>
        </p:nvSpPr>
        <p:spPr>
          <a:xfrm>
            <a:off x="366077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252" name="Rectangle 436"/>
          <p:cNvSpPr/>
          <p:nvPr/>
        </p:nvSpPr>
        <p:spPr>
          <a:xfrm>
            <a:off x="340201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53" name="Rectangle 437"/>
          <p:cNvSpPr/>
          <p:nvPr/>
        </p:nvSpPr>
        <p:spPr>
          <a:xfrm>
            <a:off x="340201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54" name="Rectangle 438"/>
          <p:cNvSpPr/>
          <p:nvPr/>
        </p:nvSpPr>
        <p:spPr>
          <a:xfrm>
            <a:off x="347027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255" name="Rectangle 439"/>
          <p:cNvSpPr/>
          <p:nvPr/>
        </p:nvSpPr>
        <p:spPr>
          <a:xfrm>
            <a:off x="378301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56" name="Rectangle 440"/>
          <p:cNvSpPr/>
          <p:nvPr/>
        </p:nvSpPr>
        <p:spPr>
          <a:xfrm>
            <a:off x="378301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57" name="Rectangle 441"/>
          <p:cNvSpPr/>
          <p:nvPr/>
        </p:nvSpPr>
        <p:spPr>
          <a:xfrm>
            <a:off x="385127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258" name="Rectangle 442"/>
          <p:cNvSpPr/>
          <p:nvPr/>
        </p:nvSpPr>
        <p:spPr>
          <a:xfrm>
            <a:off x="359251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59" name="Rectangle 443"/>
          <p:cNvSpPr/>
          <p:nvPr/>
        </p:nvSpPr>
        <p:spPr>
          <a:xfrm>
            <a:off x="359251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60" name="Rectangle 444"/>
          <p:cNvSpPr/>
          <p:nvPr/>
        </p:nvSpPr>
        <p:spPr>
          <a:xfrm>
            <a:off x="366077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261" name="Rectangle 445"/>
          <p:cNvSpPr/>
          <p:nvPr/>
        </p:nvSpPr>
        <p:spPr>
          <a:xfrm>
            <a:off x="42592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62" name="Rectangle 446"/>
          <p:cNvSpPr/>
          <p:nvPr/>
        </p:nvSpPr>
        <p:spPr>
          <a:xfrm>
            <a:off x="42592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63" name="Rectangle 447"/>
          <p:cNvSpPr/>
          <p:nvPr/>
        </p:nvSpPr>
        <p:spPr>
          <a:xfrm>
            <a:off x="43275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264" name="Rectangle 448"/>
          <p:cNvSpPr/>
          <p:nvPr/>
        </p:nvSpPr>
        <p:spPr>
          <a:xfrm>
            <a:off x="46402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65" name="Rectangle 449"/>
          <p:cNvSpPr/>
          <p:nvPr/>
        </p:nvSpPr>
        <p:spPr>
          <a:xfrm>
            <a:off x="46402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66" name="Rectangle 450"/>
          <p:cNvSpPr/>
          <p:nvPr/>
        </p:nvSpPr>
        <p:spPr>
          <a:xfrm>
            <a:off x="47085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267" name="Rectangle 451"/>
          <p:cNvSpPr/>
          <p:nvPr/>
        </p:nvSpPr>
        <p:spPr>
          <a:xfrm>
            <a:off x="44497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68" name="Rectangle 452"/>
          <p:cNvSpPr/>
          <p:nvPr/>
        </p:nvSpPr>
        <p:spPr>
          <a:xfrm>
            <a:off x="44497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69" name="Rectangle 453"/>
          <p:cNvSpPr/>
          <p:nvPr/>
        </p:nvSpPr>
        <p:spPr>
          <a:xfrm>
            <a:off x="45180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270" name="Rectangle 454"/>
          <p:cNvSpPr/>
          <p:nvPr/>
        </p:nvSpPr>
        <p:spPr>
          <a:xfrm>
            <a:off x="42592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71" name="Rectangle 455"/>
          <p:cNvSpPr/>
          <p:nvPr/>
        </p:nvSpPr>
        <p:spPr>
          <a:xfrm>
            <a:off x="42592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72" name="Rectangle 456"/>
          <p:cNvSpPr/>
          <p:nvPr/>
        </p:nvSpPr>
        <p:spPr>
          <a:xfrm>
            <a:off x="43275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273" name="Rectangle 457"/>
          <p:cNvSpPr/>
          <p:nvPr/>
        </p:nvSpPr>
        <p:spPr>
          <a:xfrm>
            <a:off x="46402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74" name="Rectangle 458"/>
          <p:cNvSpPr/>
          <p:nvPr/>
        </p:nvSpPr>
        <p:spPr>
          <a:xfrm>
            <a:off x="46402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75" name="Rectangle 459"/>
          <p:cNvSpPr/>
          <p:nvPr/>
        </p:nvSpPr>
        <p:spPr>
          <a:xfrm>
            <a:off x="47085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276" name="Rectangle 460"/>
          <p:cNvSpPr/>
          <p:nvPr/>
        </p:nvSpPr>
        <p:spPr>
          <a:xfrm>
            <a:off x="44497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77" name="Rectangle 461"/>
          <p:cNvSpPr/>
          <p:nvPr/>
        </p:nvSpPr>
        <p:spPr>
          <a:xfrm>
            <a:off x="44497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78" name="Rectangle 462"/>
          <p:cNvSpPr/>
          <p:nvPr/>
        </p:nvSpPr>
        <p:spPr>
          <a:xfrm>
            <a:off x="45180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279" name="Rectangle 463"/>
          <p:cNvSpPr/>
          <p:nvPr/>
        </p:nvSpPr>
        <p:spPr>
          <a:xfrm>
            <a:off x="42592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80" name="Rectangle 464"/>
          <p:cNvSpPr/>
          <p:nvPr/>
        </p:nvSpPr>
        <p:spPr>
          <a:xfrm>
            <a:off x="42592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81" name="Rectangle 465"/>
          <p:cNvSpPr/>
          <p:nvPr/>
        </p:nvSpPr>
        <p:spPr>
          <a:xfrm>
            <a:off x="43275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282" name="Rectangle 466"/>
          <p:cNvSpPr/>
          <p:nvPr/>
        </p:nvSpPr>
        <p:spPr>
          <a:xfrm>
            <a:off x="46402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83" name="Rectangle 467"/>
          <p:cNvSpPr/>
          <p:nvPr/>
        </p:nvSpPr>
        <p:spPr>
          <a:xfrm>
            <a:off x="46402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84" name="Rectangle 468"/>
          <p:cNvSpPr/>
          <p:nvPr/>
        </p:nvSpPr>
        <p:spPr>
          <a:xfrm>
            <a:off x="47085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285" name="Rectangle 469"/>
          <p:cNvSpPr/>
          <p:nvPr/>
        </p:nvSpPr>
        <p:spPr>
          <a:xfrm>
            <a:off x="44497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86" name="Rectangle 470"/>
          <p:cNvSpPr/>
          <p:nvPr/>
        </p:nvSpPr>
        <p:spPr>
          <a:xfrm>
            <a:off x="44497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87" name="Rectangle 471"/>
          <p:cNvSpPr/>
          <p:nvPr/>
        </p:nvSpPr>
        <p:spPr>
          <a:xfrm>
            <a:off x="50212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88" name="Rectangle 472"/>
          <p:cNvSpPr/>
          <p:nvPr/>
        </p:nvSpPr>
        <p:spPr>
          <a:xfrm>
            <a:off x="50212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89" name="Rectangle 473"/>
          <p:cNvSpPr/>
          <p:nvPr/>
        </p:nvSpPr>
        <p:spPr>
          <a:xfrm>
            <a:off x="50895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290" name="Rectangle 474"/>
          <p:cNvSpPr/>
          <p:nvPr/>
        </p:nvSpPr>
        <p:spPr>
          <a:xfrm>
            <a:off x="54022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91" name="Rectangle 475"/>
          <p:cNvSpPr/>
          <p:nvPr/>
        </p:nvSpPr>
        <p:spPr>
          <a:xfrm>
            <a:off x="54022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92" name="Rectangle 476"/>
          <p:cNvSpPr/>
          <p:nvPr/>
        </p:nvSpPr>
        <p:spPr>
          <a:xfrm>
            <a:off x="54705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293" name="Rectangle 477"/>
          <p:cNvSpPr/>
          <p:nvPr/>
        </p:nvSpPr>
        <p:spPr>
          <a:xfrm>
            <a:off x="52117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94" name="Rectangle 478"/>
          <p:cNvSpPr/>
          <p:nvPr/>
        </p:nvSpPr>
        <p:spPr>
          <a:xfrm>
            <a:off x="52117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95" name="Rectangle 479"/>
          <p:cNvSpPr/>
          <p:nvPr/>
        </p:nvSpPr>
        <p:spPr>
          <a:xfrm>
            <a:off x="50212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96" name="Rectangle 480"/>
          <p:cNvSpPr/>
          <p:nvPr/>
        </p:nvSpPr>
        <p:spPr>
          <a:xfrm>
            <a:off x="50212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97" name="Rectangle 481"/>
          <p:cNvSpPr/>
          <p:nvPr/>
        </p:nvSpPr>
        <p:spPr>
          <a:xfrm>
            <a:off x="50895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298" name="Rectangle 482"/>
          <p:cNvSpPr/>
          <p:nvPr/>
        </p:nvSpPr>
        <p:spPr>
          <a:xfrm>
            <a:off x="54022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299" name="Rectangle 483"/>
          <p:cNvSpPr/>
          <p:nvPr/>
        </p:nvSpPr>
        <p:spPr>
          <a:xfrm>
            <a:off x="54022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00" name="Rectangle 484"/>
          <p:cNvSpPr/>
          <p:nvPr/>
        </p:nvSpPr>
        <p:spPr>
          <a:xfrm>
            <a:off x="54705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301" name="Rectangle 485"/>
          <p:cNvSpPr/>
          <p:nvPr/>
        </p:nvSpPr>
        <p:spPr>
          <a:xfrm>
            <a:off x="52117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02" name="Rectangle 486"/>
          <p:cNvSpPr/>
          <p:nvPr/>
        </p:nvSpPr>
        <p:spPr>
          <a:xfrm>
            <a:off x="52117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03" name="Rectangle 487"/>
          <p:cNvSpPr/>
          <p:nvPr/>
        </p:nvSpPr>
        <p:spPr>
          <a:xfrm>
            <a:off x="52800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304" name="Rectangle 488"/>
          <p:cNvSpPr/>
          <p:nvPr/>
        </p:nvSpPr>
        <p:spPr>
          <a:xfrm>
            <a:off x="50212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05" name="Rectangle 489"/>
          <p:cNvSpPr/>
          <p:nvPr/>
        </p:nvSpPr>
        <p:spPr>
          <a:xfrm>
            <a:off x="50212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06" name="Rectangle 490"/>
          <p:cNvSpPr/>
          <p:nvPr/>
        </p:nvSpPr>
        <p:spPr>
          <a:xfrm>
            <a:off x="50895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307" name="Rectangle 491"/>
          <p:cNvSpPr/>
          <p:nvPr/>
        </p:nvSpPr>
        <p:spPr>
          <a:xfrm>
            <a:off x="54022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08" name="Rectangle 492"/>
          <p:cNvSpPr/>
          <p:nvPr/>
        </p:nvSpPr>
        <p:spPr>
          <a:xfrm>
            <a:off x="54022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09" name="Rectangle 493"/>
          <p:cNvSpPr/>
          <p:nvPr/>
        </p:nvSpPr>
        <p:spPr>
          <a:xfrm>
            <a:off x="54705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310" name="Rectangle 494"/>
          <p:cNvSpPr/>
          <p:nvPr/>
        </p:nvSpPr>
        <p:spPr>
          <a:xfrm>
            <a:off x="52117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11" name="Rectangle 495"/>
          <p:cNvSpPr/>
          <p:nvPr/>
        </p:nvSpPr>
        <p:spPr>
          <a:xfrm>
            <a:off x="52117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12" name="Rectangle 496"/>
          <p:cNvSpPr/>
          <p:nvPr/>
        </p:nvSpPr>
        <p:spPr>
          <a:xfrm>
            <a:off x="52800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313" name="Rectangle 497"/>
          <p:cNvSpPr/>
          <p:nvPr/>
        </p:nvSpPr>
        <p:spPr>
          <a:xfrm>
            <a:off x="57832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14" name="Rectangle 498"/>
          <p:cNvSpPr/>
          <p:nvPr/>
        </p:nvSpPr>
        <p:spPr>
          <a:xfrm>
            <a:off x="57832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15" name="Rectangle 499"/>
          <p:cNvSpPr/>
          <p:nvPr/>
        </p:nvSpPr>
        <p:spPr>
          <a:xfrm>
            <a:off x="58515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316" name="Rectangle 500"/>
          <p:cNvSpPr/>
          <p:nvPr/>
        </p:nvSpPr>
        <p:spPr>
          <a:xfrm>
            <a:off x="61642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17" name="Rectangle 501"/>
          <p:cNvSpPr/>
          <p:nvPr/>
        </p:nvSpPr>
        <p:spPr>
          <a:xfrm>
            <a:off x="61642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18" name="Rectangle 502"/>
          <p:cNvSpPr/>
          <p:nvPr/>
        </p:nvSpPr>
        <p:spPr>
          <a:xfrm>
            <a:off x="62325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319" name="Rectangle 503"/>
          <p:cNvSpPr/>
          <p:nvPr/>
        </p:nvSpPr>
        <p:spPr>
          <a:xfrm>
            <a:off x="59737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20" name="Rectangle 504"/>
          <p:cNvSpPr/>
          <p:nvPr/>
        </p:nvSpPr>
        <p:spPr>
          <a:xfrm>
            <a:off x="59737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21" name="Rectangle 505"/>
          <p:cNvSpPr/>
          <p:nvPr/>
        </p:nvSpPr>
        <p:spPr>
          <a:xfrm>
            <a:off x="60420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322" name="Rectangle 506"/>
          <p:cNvSpPr/>
          <p:nvPr/>
        </p:nvSpPr>
        <p:spPr>
          <a:xfrm>
            <a:off x="57832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23" name="Rectangle 507"/>
          <p:cNvSpPr/>
          <p:nvPr/>
        </p:nvSpPr>
        <p:spPr>
          <a:xfrm>
            <a:off x="57832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24" name="Rectangle 508"/>
          <p:cNvSpPr/>
          <p:nvPr/>
        </p:nvSpPr>
        <p:spPr>
          <a:xfrm>
            <a:off x="58515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325" name="Rectangle 509"/>
          <p:cNvSpPr/>
          <p:nvPr/>
        </p:nvSpPr>
        <p:spPr>
          <a:xfrm>
            <a:off x="61642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26" name="Rectangle 510"/>
          <p:cNvSpPr/>
          <p:nvPr/>
        </p:nvSpPr>
        <p:spPr>
          <a:xfrm>
            <a:off x="61642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27" name="Rectangle 511"/>
          <p:cNvSpPr/>
          <p:nvPr/>
        </p:nvSpPr>
        <p:spPr>
          <a:xfrm>
            <a:off x="62325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328" name="Rectangle 512"/>
          <p:cNvSpPr/>
          <p:nvPr/>
        </p:nvSpPr>
        <p:spPr>
          <a:xfrm>
            <a:off x="59737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29" name="Rectangle 513"/>
          <p:cNvSpPr/>
          <p:nvPr/>
        </p:nvSpPr>
        <p:spPr>
          <a:xfrm>
            <a:off x="59737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30" name="Rectangle 514"/>
          <p:cNvSpPr/>
          <p:nvPr/>
        </p:nvSpPr>
        <p:spPr>
          <a:xfrm>
            <a:off x="60420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331" name="Rectangle 515"/>
          <p:cNvSpPr/>
          <p:nvPr/>
        </p:nvSpPr>
        <p:spPr>
          <a:xfrm>
            <a:off x="57832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32" name="Rectangle 516"/>
          <p:cNvSpPr/>
          <p:nvPr/>
        </p:nvSpPr>
        <p:spPr>
          <a:xfrm>
            <a:off x="57832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33" name="Rectangle 517"/>
          <p:cNvSpPr/>
          <p:nvPr/>
        </p:nvSpPr>
        <p:spPr>
          <a:xfrm>
            <a:off x="61642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34" name="Rectangle 518"/>
          <p:cNvSpPr/>
          <p:nvPr/>
        </p:nvSpPr>
        <p:spPr>
          <a:xfrm>
            <a:off x="61642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35" name="Rectangle 519"/>
          <p:cNvSpPr/>
          <p:nvPr/>
        </p:nvSpPr>
        <p:spPr>
          <a:xfrm>
            <a:off x="62325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336" name="Rectangle 520"/>
          <p:cNvSpPr/>
          <p:nvPr/>
        </p:nvSpPr>
        <p:spPr>
          <a:xfrm>
            <a:off x="59737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37" name="Rectangle 521"/>
          <p:cNvSpPr/>
          <p:nvPr/>
        </p:nvSpPr>
        <p:spPr>
          <a:xfrm>
            <a:off x="59737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38" name="Rectangle 522"/>
          <p:cNvSpPr/>
          <p:nvPr/>
        </p:nvSpPr>
        <p:spPr>
          <a:xfrm>
            <a:off x="60420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339" name="Rectangle 523"/>
          <p:cNvSpPr/>
          <p:nvPr/>
        </p:nvSpPr>
        <p:spPr>
          <a:xfrm>
            <a:off x="65452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40" name="Rectangle 524"/>
          <p:cNvSpPr/>
          <p:nvPr/>
        </p:nvSpPr>
        <p:spPr>
          <a:xfrm>
            <a:off x="65452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41" name="Rectangle 525"/>
          <p:cNvSpPr/>
          <p:nvPr/>
        </p:nvSpPr>
        <p:spPr>
          <a:xfrm>
            <a:off x="66135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342" name="Rectangle 526"/>
          <p:cNvSpPr/>
          <p:nvPr/>
        </p:nvSpPr>
        <p:spPr>
          <a:xfrm>
            <a:off x="69262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43" name="Rectangle 527"/>
          <p:cNvSpPr/>
          <p:nvPr/>
        </p:nvSpPr>
        <p:spPr>
          <a:xfrm>
            <a:off x="69262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44" name="Rectangle 528"/>
          <p:cNvSpPr/>
          <p:nvPr/>
        </p:nvSpPr>
        <p:spPr>
          <a:xfrm>
            <a:off x="69945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345" name="Rectangle 529"/>
          <p:cNvSpPr/>
          <p:nvPr/>
        </p:nvSpPr>
        <p:spPr>
          <a:xfrm>
            <a:off x="67357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46" name="Rectangle 530"/>
          <p:cNvSpPr/>
          <p:nvPr/>
        </p:nvSpPr>
        <p:spPr>
          <a:xfrm>
            <a:off x="67357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47" name="Rectangle 531"/>
          <p:cNvSpPr/>
          <p:nvPr/>
        </p:nvSpPr>
        <p:spPr>
          <a:xfrm>
            <a:off x="68040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348" name="Rectangle 532"/>
          <p:cNvSpPr/>
          <p:nvPr/>
        </p:nvSpPr>
        <p:spPr>
          <a:xfrm>
            <a:off x="6545263" y="39258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49" name="Rectangle 533"/>
          <p:cNvSpPr/>
          <p:nvPr/>
        </p:nvSpPr>
        <p:spPr>
          <a:xfrm>
            <a:off x="6545263" y="39258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50" name="Rectangle 534"/>
          <p:cNvSpPr/>
          <p:nvPr/>
        </p:nvSpPr>
        <p:spPr>
          <a:xfrm>
            <a:off x="6613525" y="39671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351" name="Rectangle 535"/>
          <p:cNvSpPr/>
          <p:nvPr/>
        </p:nvSpPr>
        <p:spPr>
          <a:xfrm>
            <a:off x="69262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52" name="Rectangle 536"/>
          <p:cNvSpPr/>
          <p:nvPr/>
        </p:nvSpPr>
        <p:spPr>
          <a:xfrm>
            <a:off x="69262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53" name="Rectangle 537"/>
          <p:cNvSpPr/>
          <p:nvPr/>
        </p:nvSpPr>
        <p:spPr>
          <a:xfrm>
            <a:off x="67357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54" name="Rectangle 538"/>
          <p:cNvSpPr/>
          <p:nvPr/>
        </p:nvSpPr>
        <p:spPr>
          <a:xfrm>
            <a:off x="67357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55" name="Rectangle 539"/>
          <p:cNvSpPr/>
          <p:nvPr/>
        </p:nvSpPr>
        <p:spPr>
          <a:xfrm>
            <a:off x="68040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356" name="Rectangle 540"/>
          <p:cNvSpPr/>
          <p:nvPr/>
        </p:nvSpPr>
        <p:spPr>
          <a:xfrm>
            <a:off x="6545263" y="37226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57" name="Rectangle 541"/>
          <p:cNvSpPr/>
          <p:nvPr/>
        </p:nvSpPr>
        <p:spPr>
          <a:xfrm>
            <a:off x="6545263" y="37226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58" name="Rectangle 542"/>
          <p:cNvSpPr/>
          <p:nvPr/>
        </p:nvSpPr>
        <p:spPr>
          <a:xfrm>
            <a:off x="6613525" y="37671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359" name="Rectangle 543"/>
          <p:cNvSpPr/>
          <p:nvPr/>
        </p:nvSpPr>
        <p:spPr>
          <a:xfrm>
            <a:off x="69262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60" name="Rectangle 544"/>
          <p:cNvSpPr/>
          <p:nvPr/>
        </p:nvSpPr>
        <p:spPr>
          <a:xfrm>
            <a:off x="69262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61" name="Rectangle 545"/>
          <p:cNvSpPr/>
          <p:nvPr/>
        </p:nvSpPr>
        <p:spPr>
          <a:xfrm>
            <a:off x="69945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35362" name="Rectangle 546"/>
          <p:cNvSpPr/>
          <p:nvPr/>
        </p:nvSpPr>
        <p:spPr>
          <a:xfrm>
            <a:off x="6735763" y="3519488"/>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63" name="Rectangle 547"/>
          <p:cNvSpPr/>
          <p:nvPr/>
        </p:nvSpPr>
        <p:spPr>
          <a:xfrm>
            <a:off x="6735763" y="3519488"/>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64" name="Rectangle 548"/>
          <p:cNvSpPr/>
          <p:nvPr/>
        </p:nvSpPr>
        <p:spPr>
          <a:xfrm>
            <a:off x="6804025" y="35575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grpSp>
        <p:nvGrpSpPr>
          <p:cNvPr id="2" name="Group 549"/>
          <p:cNvGrpSpPr/>
          <p:nvPr/>
        </p:nvGrpSpPr>
        <p:grpSpPr>
          <a:xfrm>
            <a:off x="3402013" y="4373563"/>
            <a:ext cx="571500" cy="609600"/>
            <a:chOff x="2108" y="3078"/>
            <a:chExt cx="360" cy="384"/>
          </a:xfrm>
        </p:grpSpPr>
        <p:sp>
          <p:nvSpPr>
            <p:cNvPr id="35366" name="Rectangle 550"/>
            <p:cNvSpPr/>
            <p:nvPr/>
          </p:nvSpPr>
          <p:spPr>
            <a:xfrm>
              <a:off x="2108" y="3078"/>
              <a:ext cx="120" cy="12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67" name="Rectangle 551"/>
            <p:cNvSpPr/>
            <p:nvPr/>
          </p:nvSpPr>
          <p:spPr>
            <a:xfrm>
              <a:off x="2108" y="3078"/>
              <a:ext cx="120" cy="12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68" name="Rectangle 552"/>
            <p:cNvSpPr/>
            <p:nvPr/>
          </p:nvSpPr>
          <p:spPr>
            <a:xfrm>
              <a:off x="2151" y="3104"/>
              <a:ext cx="36" cy="86"/>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369" name="Rectangle 553"/>
            <p:cNvSpPr/>
            <p:nvPr/>
          </p:nvSpPr>
          <p:spPr>
            <a:xfrm>
              <a:off x="2348" y="3334"/>
              <a:ext cx="120" cy="12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70" name="Rectangle 554"/>
            <p:cNvSpPr/>
            <p:nvPr/>
          </p:nvSpPr>
          <p:spPr>
            <a:xfrm>
              <a:off x="2348" y="3334"/>
              <a:ext cx="120" cy="12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71" name="Rectangle 555"/>
            <p:cNvSpPr/>
            <p:nvPr/>
          </p:nvSpPr>
          <p:spPr>
            <a:xfrm>
              <a:off x="2391" y="3356"/>
              <a:ext cx="36" cy="86"/>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372" name="Rectangle 556"/>
            <p:cNvSpPr/>
            <p:nvPr/>
          </p:nvSpPr>
          <p:spPr>
            <a:xfrm>
              <a:off x="2228" y="3334"/>
              <a:ext cx="120" cy="12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73" name="Rectangle 557"/>
            <p:cNvSpPr/>
            <p:nvPr/>
          </p:nvSpPr>
          <p:spPr>
            <a:xfrm>
              <a:off x="2228" y="3334"/>
              <a:ext cx="120" cy="12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74" name="Rectangle 558"/>
            <p:cNvSpPr/>
            <p:nvPr/>
          </p:nvSpPr>
          <p:spPr>
            <a:xfrm>
              <a:off x="2271" y="3356"/>
              <a:ext cx="36" cy="86"/>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375" name="Rectangle 559"/>
            <p:cNvSpPr/>
            <p:nvPr/>
          </p:nvSpPr>
          <p:spPr>
            <a:xfrm>
              <a:off x="2108" y="3334"/>
              <a:ext cx="120" cy="12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76" name="Rectangle 560"/>
            <p:cNvSpPr/>
            <p:nvPr/>
          </p:nvSpPr>
          <p:spPr>
            <a:xfrm>
              <a:off x="2108" y="3334"/>
              <a:ext cx="120" cy="12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77" name="Rectangle 561"/>
            <p:cNvSpPr/>
            <p:nvPr/>
          </p:nvSpPr>
          <p:spPr>
            <a:xfrm>
              <a:off x="2151" y="3356"/>
              <a:ext cx="36" cy="86"/>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378" name="Rectangle 562"/>
            <p:cNvSpPr/>
            <p:nvPr/>
          </p:nvSpPr>
          <p:spPr>
            <a:xfrm>
              <a:off x="2348" y="3206"/>
              <a:ext cx="120" cy="12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79" name="Rectangle 563"/>
            <p:cNvSpPr/>
            <p:nvPr/>
          </p:nvSpPr>
          <p:spPr>
            <a:xfrm>
              <a:off x="2348" y="3206"/>
              <a:ext cx="120" cy="12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80" name="Rectangle 564"/>
            <p:cNvSpPr/>
            <p:nvPr/>
          </p:nvSpPr>
          <p:spPr>
            <a:xfrm>
              <a:off x="2391" y="3230"/>
              <a:ext cx="36" cy="86"/>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381" name="Rectangle 565"/>
            <p:cNvSpPr/>
            <p:nvPr/>
          </p:nvSpPr>
          <p:spPr>
            <a:xfrm>
              <a:off x="2228" y="3206"/>
              <a:ext cx="120" cy="12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82" name="Rectangle 566"/>
            <p:cNvSpPr/>
            <p:nvPr/>
          </p:nvSpPr>
          <p:spPr>
            <a:xfrm>
              <a:off x="2228" y="3206"/>
              <a:ext cx="120" cy="12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83" name="Rectangle 567"/>
            <p:cNvSpPr/>
            <p:nvPr/>
          </p:nvSpPr>
          <p:spPr>
            <a:xfrm>
              <a:off x="2108" y="3206"/>
              <a:ext cx="120" cy="12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84" name="Rectangle 568"/>
            <p:cNvSpPr/>
            <p:nvPr/>
          </p:nvSpPr>
          <p:spPr>
            <a:xfrm>
              <a:off x="2108" y="3206"/>
              <a:ext cx="120" cy="12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85" name="Rectangle 569"/>
            <p:cNvSpPr/>
            <p:nvPr/>
          </p:nvSpPr>
          <p:spPr>
            <a:xfrm>
              <a:off x="2151" y="3230"/>
              <a:ext cx="36" cy="86"/>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386" name="Rectangle 570"/>
            <p:cNvSpPr/>
            <p:nvPr/>
          </p:nvSpPr>
          <p:spPr>
            <a:xfrm>
              <a:off x="2348" y="3078"/>
              <a:ext cx="120" cy="12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87" name="Rectangle 571"/>
            <p:cNvSpPr/>
            <p:nvPr/>
          </p:nvSpPr>
          <p:spPr>
            <a:xfrm>
              <a:off x="2348" y="3078"/>
              <a:ext cx="120" cy="12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88" name="Rectangle 572"/>
            <p:cNvSpPr/>
            <p:nvPr/>
          </p:nvSpPr>
          <p:spPr>
            <a:xfrm>
              <a:off x="2391" y="3104"/>
              <a:ext cx="36" cy="86"/>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389" name="Rectangle 573"/>
            <p:cNvSpPr/>
            <p:nvPr/>
          </p:nvSpPr>
          <p:spPr>
            <a:xfrm>
              <a:off x="2228" y="3078"/>
              <a:ext cx="120" cy="128"/>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90" name="Rectangle 574"/>
            <p:cNvSpPr/>
            <p:nvPr/>
          </p:nvSpPr>
          <p:spPr>
            <a:xfrm>
              <a:off x="2228" y="3078"/>
              <a:ext cx="120" cy="128"/>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91" name="Rectangle 575"/>
            <p:cNvSpPr/>
            <p:nvPr/>
          </p:nvSpPr>
          <p:spPr>
            <a:xfrm>
              <a:off x="2271" y="3104"/>
              <a:ext cx="36" cy="86"/>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grpSp>
      <p:sp>
        <p:nvSpPr>
          <p:cNvPr id="35392" name="Rectangle 576"/>
          <p:cNvSpPr/>
          <p:nvPr/>
        </p:nvSpPr>
        <p:spPr>
          <a:xfrm>
            <a:off x="2678113" y="4373563"/>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93" name="Rectangle 577"/>
          <p:cNvSpPr/>
          <p:nvPr/>
        </p:nvSpPr>
        <p:spPr>
          <a:xfrm>
            <a:off x="2678113" y="4373563"/>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94" name="Rectangle 578"/>
          <p:cNvSpPr/>
          <p:nvPr/>
        </p:nvSpPr>
        <p:spPr>
          <a:xfrm>
            <a:off x="2746375" y="44148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1</a:t>
            </a:r>
            <a:endParaRPr lang="en-US" altLang="zh-CN" sz="3600" i="0" dirty="0">
              <a:latin typeface="Arial" panose="020B0604020202020204" pitchFamily="34" charset="0"/>
              <a:ea typeface="宋体" panose="02010600030101010101" pitchFamily="2" charset="-122"/>
            </a:endParaRPr>
          </a:p>
        </p:txBody>
      </p:sp>
      <p:sp>
        <p:nvSpPr>
          <p:cNvPr id="35395" name="Rectangle 579"/>
          <p:cNvSpPr/>
          <p:nvPr/>
        </p:nvSpPr>
        <p:spPr>
          <a:xfrm>
            <a:off x="3059113" y="4779963"/>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96" name="Rectangle 580"/>
          <p:cNvSpPr/>
          <p:nvPr/>
        </p:nvSpPr>
        <p:spPr>
          <a:xfrm>
            <a:off x="3059113" y="4779963"/>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97" name="Rectangle 581"/>
          <p:cNvSpPr/>
          <p:nvPr/>
        </p:nvSpPr>
        <p:spPr>
          <a:xfrm>
            <a:off x="2868613" y="4779963"/>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98" name="Rectangle 582"/>
          <p:cNvSpPr/>
          <p:nvPr/>
        </p:nvSpPr>
        <p:spPr>
          <a:xfrm>
            <a:off x="2868613" y="4779963"/>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399" name="Rectangle 583"/>
          <p:cNvSpPr/>
          <p:nvPr/>
        </p:nvSpPr>
        <p:spPr>
          <a:xfrm>
            <a:off x="2936875" y="4814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7</a:t>
            </a:r>
            <a:endParaRPr lang="en-US" altLang="zh-CN" sz="3600" i="0" dirty="0">
              <a:latin typeface="Arial" panose="020B0604020202020204" pitchFamily="34" charset="0"/>
              <a:ea typeface="宋体" panose="02010600030101010101" pitchFamily="2" charset="-122"/>
            </a:endParaRPr>
          </a:p>
        </p:txBody>
      </p:sp>
      <p:sp>
        <p:nvSpPr>
          <p:cNvPr id="35400" name="Rectangle 584"/>
          <p:cNvSpPr/>
          <p:nvPr/>
        </p:nvSpPr>
        <p:spPr>
          <a:xfrm>
            <a:off x="2678113" y="4779963"/>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01" name="Rectangle 585"/>
          <p:cNvSpPr/>
          <p:nvPr/>
        </p:nvSpPr>
        <p:spPr>
          <a:xfrm>
            <a:off x="2678113" y="4779963"/>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02" name="Rectangle 586"/>
          <p:cNvSpPr/>
          <p:nvPr/>
        </p:nvSpPr>
        <p:spPr>
          <a:xfrm>
            <a:off x="2746375" y="481488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6</a:t>
            </a:r>
            <a:endParaRPr lang="en-US" altLang="zh-CN" sz="3600" i="0" dirty="0">
              <a:latin typeface="Arial" panose="020B0604020202020204" pitchFamily="34" charset="0"/>
              <a:ea typeface="宋体" panose="02010600030101010101" pitchFamily="2" charset="-122"/>
            </a:endParaRPr>
          </a:p>
        </p:txBody>
      </p:sp>
      <p:sp>
        <p:nvSpPr>
          <p:cNvPr id="35403" name="Rectangle 587"/>
          <p:cNvSpPr/>
          <p:nvPr/>
        </p:nvSpPr>
        <p:spPr>
          <a:xfrm>
            <a:off x="3059113" y="4576763"/>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04" name="Rectangle 588"/>
          <p:cNvSpPr/>
          <p:nvPr/>
        </p:nvSpPr>
        <p:spPr>
          <a:xfrm>
            <a:off x="3059113" y="4576763"/>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05" name="Rectangle 589"/>
          <p:cNvSpPr/>
          <p:nvPr/>
        </p:nvSpPr>
        <p:spPr>
          <a:xfrm>
            <a:off x="3127375" y="46148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8</a:t>
            </a:r>
            <a:endParaRPr lang="en-US" altLang="zh-CN" sz="3600" i="0" dirty="0">
              <a:latin typeface="Arial" panose="020B0604020202020204" pitchFamily="34" charset="0"/>
              <a:ea typeface="宋体" panose="02010600030101010101" pitchFamily="2" charset="-122"/>
            </a:endParaRPr>
          </a:p>
        </p:txBody>
      </p:sp>
      <p:sp>
        <p:nvSpPr>
          <p:cNvPr id="35406" name="Rectangle 590"/>
          <p:cNvSpPr/>
          <p:nvPr/>
        </p:nvSpPr>
        <p:spPr>
          <a:xfrm>
            <a:off x="2868613" y="4576763"/>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07" name="Rectangle 591"/>
          <p:cNvSpPr/>
          <p:nvPr/>
        </p:nvSpPr>
        <p:spPr>
          <a:xfrm>
            <a:off x="2868613" y="4576763"/>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08" name="Rectangle 592"/>
          <p:cNvSpPr/>
          <p:nvPr/>
        </p:nvSpPr>
        <p:spPr>
          <a:xfrm>
            <a:off x="2936875" y="46148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5</a:t>
            </a:r>
            <a:endParaRPr lang="en-US" altLang="zh-CN" sz="3600" i="0" dirty="0">
              <a:latin typeface="Arial" panose="020B0604020202020204" pitchFamily="34" charset="0"/>
              <a:ea typeface="宋体" panose="02010600030101010101" pitchFamily="2" charset="-122"/>
            </a:endParaRPr>
          </a:p>
        </p:txBody>
      </p:sp>
      <p:sp>
        <p:nvSpPr>
          <p:cNvPr id="35409" name="Rectangle 593"/>
          <p:cNvSpPr/>
          <p:nvPr/>
        </p:nvSpPr>
        <p:spPr>
          <a:xfrm>
            <a:off x="2678113" y="4576763"/>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10" name="Rectangle 594"/>
          <p:cNvSpPr/>
          <p:nvPr/>
        </p:nvSpPr>
        <p:spPr>
          <a:xfrm>
            <a:off x="2678113" y="4576763"/>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11" name="Rectangle 595"/>
          <p:cNvSpPr/>
          <p:nvPr/>
        </p:nvSpPr>
        <p:spPr>
          <a:xfrm>
            <a:off x="2746375" y="4614863"/>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4</a:t>
            </a:r>
            <a:endParaRPr lang="en-US" altLang="zh-CN" sz="3600" i="0" dirty="0">
              <a:latin typeface="Arial" panose="020B0604020202020204" pitchFamily="34" charset="0"/>
              <a:ea typeface="宋体" panose="02010600030101010101" pitchFamily="2" charset="-122"/>
            </a:endParaRPr>
          </a:p>
        </p:txBody>
      </p:sp>
      <p:sp>
        <p:nvSpPr>
          <p:cNvPr id="35412" name="Rectangle 596"/>
          <p:cNvSpPr/>
          <p:nvPr/>
        </p:nvSpPr>
        <p:spPr>
          <a:xfrm>
            <a:off x="3059113" y="4373563"/>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13" name="Rectangle 597"/>
          <p:cNvSpPr/>
          <p:nvPr/>
        </p:nvSpPr>
        <p:spPr>
          <a:xfrm>
            <a:off x="3059113" y="4373563"/>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14" name="Rectangle 598"/>
          <p:cNvSpPr/>
          <p:nvPr/>
        </p:nvSpPr>
        <p:spPr>
          <a:xfrm>
            <a:off x="3127375" y="44148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3</a:t>
            </a:r>
            <a:endParaRPr lang="en-US" altLang="zh-CN" sz="3600" i="0" dirty="0">
              <a:latin typeface="Arial" panose="020B0604020202020204" pitchFamily="34" charset="0"/>
              <a:ea typeface="宋体" panose="02010600030101010101" pitchFamily="2" charset="-122"/>
            </a:endParaRPr>
          </a:p>
        </p:txBody>
      </p:sp>
      <p:sp>
        <p:nvSpPr>
          <p:cNvPr id="35415" name="Rectangle 599"/>
          <p:cNvSpPr/>
          <p:nvPr/>
        </p:nvSpPr>
        <p:spPr>
          <a:xfrm>
            <a:off x="2868613" y="4373563"/>
            <a:ext cx="190500" cy="203200"/>
          </a:xfrm>
          <a:prstGeom prst="rect">
            <a:avLst/>
          </a:prstGeom>
          <a:solidFill>
            <a:srgbClr val="FFFFFF"/>
          </a:solidFill>
          <a:ln w="9525">
            <a:noFill/>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16" name="Rectangle 600"/>
          <p:cNvSpPr/>
          <p:nvPr/>
        </p:nvSpPr>
        <p:spPr>
          <a:xfrm>
            <a:off x="2868613" y="4373563"/>
            <a:ext cx="190500" cy="203200"/>
          </a:xfrm>
          <a:prstGeom prst="rect">
            <a:avLst/>
          </a:prstGeom>
          <a:noFill/>
          <a:ln w="3175" cap="rnd" cmpd="sng">
            <a:solidFill>
              <a:srgbClr val="000000"/>
            </a:solidFill>
            <a:prstDash val="solid"/>
            <a:round/>
            <a:headEnd type="none" w="med" len="med"/>
            <a:tailEnd type="none" w="med" len="med"/>
          </a:ln>
        </p:spPr>
        <p:txBody>
          <a:bodyPr anchor="t" anchorCtr="0"/>
          <a:p>
            <a:pPr latinLnBrk="1"/>
            <a:endParaRPr lang="zh-CN" altLang="en-US" dirty="0">
              <a:latin typeface="Gulim" panose="020B0600000101010101" pitchFamily="34" charset="-127"/>
              <a:ea typeface="Gulim" panose="020B0600000101010101" pitchFamily="34" charset="-127"/>
            </a:endParaRPr>
          </a:p>
        </p:txBody>
      </p:sp>
      <p:sp>
        <p:nvSpPr>
          <p:cNvPr id="35417" name="Rectangle 601"/>
          <p:cNvSpPr/>
          <p:nvPr/>
        </p:nvSpPr>
        <p:spPr>
          <a:xfrm>
            <a:off x="2936875" y="4414838"/>
            <a:ext cx="57150" cy="136525"/>
          </a:xfrm>
          <a:prstGeom prst="rect">
            <a:avLst/>
          </a:prstGeom>
          <a:noFill/>
          <a:ln w="9525">
            <a:noFill/>
          </a:ln>
        </p:spPr>
        <p:txBody>
          <a:bodyPr wrap="none" lIns="0" tIns="0" rIns="0" bIns="0" anchor="t" anchorCtr="0">
            <a:spAutoFit/>
          </a:bodyPr>
          <a:p>
            <a:r>
              <a:rPr lang="en-US" altLang="zh-CN" sz="900" i="0" dirty="0">
                <a:solidFill>
                  <a:srgbClr val="000000"/>
                </a:solidFill>
                <a:latin typeface="宋体" panose="02010600030101010101" pitchFamily="2" charset="-122"/>
                <a:ea typeface="宋体" panose="02010600030101010101" pitchFamily="2" charset="-122"/>
              </a:rPr>
              <a:t>2</a:t>
            </a:r>
            <a:endParaRPr lang="en-US" altLang="zh-CN" sz="3600" i="0" dirty="0">
              <a:latin typeface="Arial" panose="020B0604020202020204" pitchFamily="34" charset="0"/>
              <a:ea typeface="宋体" panose="02010600030101010101" pitchFamily="2" charset="-122"/>
            </a:endParaRPr>
          </a:p>
        </p:txBody>
      </p:sp>
      <p:sp>
        <p:nvSpPr>
          <p:cNvPr id="611930" name="Line 602"/>
          <p:cNvSpPr/>
          <p:nvPr/>
        </p:nvSpPr>
        <p:spPr>
          <a:xfrm flipH="1">
            <a:off x="2028825" y="1527175"/>
            <a:ext cx="1944688" cy="198438"/>
          </a:xfrm>
          <a:prstGeom prst="line">
            <a:avLst/>
          </a:prstGeom>
          <a:ln w="3175" cap="rnd" cmpd="sng">
            <a:solidFill>
              <a:srgbClr val="000000"/>
            </a:solidFill>
            <a:prstDash val="solid"/>
            <a:round/>
            <a:headEnd type="none" w="med" len="med"/>
            <a:tailEnd type="none" w="med" len="med"/>
          </a:ln>
        </p:spPr>
      </p:sp>
      <p:sp>
        <p:nvSpPr>
          <p:cNvPr id="611931" name="Freeform 603"/>
          <p:cNvSpPr/>
          <p:nvPr/>
        </p:nvSpPr>
        <p:spPr>
          <a:xfrm>
            <a:off x="1973263" y="1684338"/>
            <a:ext cx="77787" cy="77787"/>
          </a:xfrm>
          <a:custGeom>
            <a:avLst/>
            <a:gdLst/>
            <a:ahLst/>
            <a:cxnLst>
              <a:cxn ang="0">
                <a:pos x="0" y="2147483647"/>
              </a:cxn>
              <a:cxn ang="0">
                <a:pos x="2147483647" y="0"/>
              </a:cxn>
              <a:cxn ang="0">
                <a:pos x="2147483647" y="2147483647"/>
              </a:cxn>
              <a:cxn ang="0">
                <a:pos x="2147483647" y="2147483647"/>
              </a:cxn>
              <a:cxn ang="0">
                <a:pos x="0" y="2147483647"/>
              </a:cxn>
            </a:cxnLst>
            <a:pathLst>
              <a:path w="130" h="132">
                <a:moveTo>
                  <a:pt x="0" y="79"/>
                </a:moveTo>
                <a:lnTo>
                  <a:pt x="118" y="0"/>
                </a:lnTo>
                <a:cubicBezTo>
                  <a:pt x="102" y="44"/>
                  <a:pt x="106" y="93"/>
                  <a:pt x="130" y="132"/>
                </a:cubicBezTo>
                <a:lnTo>
                  <a:pt x="0" y="79"/>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32" name="Line 604"/>
          <p:cNvSpPr/>
          <p:nvPr/>
        </p:nvSpPr>
        <p:spPr>
          <a:xfrm flipH="1">
            <a:off x="3397250" y="1527175"/>
            <a:ext cx="576263" cy="223838"/>
          </a:xfrm>
          <a:prstGeom prst="line">
            <a:avLst/>
          </a:prstGeom>
          <a:ln w="3175" cap="rnd" cmpd="sng">
            <a:solidFill>
              <a:srgbClr val="000000"/>
            </a:solidFill>
            <a:prstDash val="solid"/>
            <a:round/>
            <a:headEnd type="none" w="med" len="med"/>
            <a:tailEnd type="none" w="med" len="med"/>
          </a:ln>
        </p:spPr>
      </p:sp>
      <p:sp>
        <p:nvSpPr>
          <p:cNvPr id="611933" name="Freeform 605"/>
          <p:cNvSpPr/>
          <p:nvPr/>
        </p:nvSpPr>
        <p:spPr>
          <a:xfrm>
            <a:off x="3344863" y="1708150"/>
            <a:ext cx="82550" cy="73025"/>
          </a:xfrm>
          <a:custGeom>
            <a:avLst/>
            <a:gdLst/>
            <a:ahLst/>
            <a:cxnLst>
              <a:cxn ang="0">
                <a:pos x="0" y="2147483647"/>
              </a:cxn>
              <a:cxn ang="0">
                <a:pos x="2147483647" y="0"/>
              </a:cxn>
              <a:cxn ang="0">
                <a:pos x="2147483647" y="2147483647"/>
              </a:cxn>
              <a:cxn ang="0">
                <a:pos x="2147483647" y="2147483647"/>
              </a:cxn>
              <a:cxn ang="0">
                <a:pos x="0" y="2147483647"/>
              </a:cxn>
            </a:cxnLst>
            <a:pathLst>
              <a:path w="138" h="125">
                <a:moveTo>
                  <a:pt x="0" y="108"/>
                </a:moveTo>
                <a:lnTo>
                  <a:pt x="95" y="0"/>
                </a:lnTo>
                <a:cubicBezTo>
                  <a:pt x="90" y="47"/>
                  <a:pt x="106" y="93"/>
                  <a:pt x="138" y="125"/>
                </a:cubicBezTo>
                <a:lnTo>
                  <a:pt x="0" y="108"/>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34" name="Line 606"/>
          <p:cNvSpPr/>
          <p:nvPr/>
        </p:nvSpPr>
        <p:spPr>
          <a:xfrm>
            <a:off x="4164013" y="1527175"/>
            <a:ext cx="442912" cy="182563"/>
          </a:xfrm>
          <a:prstGeom prst="line">
            <a:avLst/>
          </a:prstGeom>
          <a:ln w="3175" cap="rnd" cmpd="sng">
            <a:solidFill>
              <a:srgbClr val="000000"/>
            </a:solidFill>
            <a:prstDash val="solid"/>
            <a:round/>
            <a:headEnd type="none" w="med" len="med"/>
            <a:tailEnd type="none" w="med" len="med"/>
          </a:ln>
        </p:spPr>
      </p:sp>
      <p:sp>
        <p:nvSpPr>
          <p:cNvPr id="611935" name="Freeform 607"/>
          <p:cNvSpPr/>
          <p:nvPr/>
        </p:nvSpPr>
        <p:spPr>
          <a:xfrm>
            <a:off x="4576763" y="1665288"/>
            <a:ext cx="82550" cy="74612"/>
          </a:xfrm>
          <a:custGeom>
            <a:avLst/>
            <a:gdLst/>
            <a:ahLst/>
            <a:cxnLst>
              <a:cxn ang="0">
                <a:pos x="2147483647" y="2147483647"/>
              </a:cxn>
              <a:cxn ang="0">
                <a:pos x="0" y="2147483647"/>
              </a:cxn>
              <a:cxn ang="0">
                <a:pos x="2147483647" y="0"/>
              </a:cxn>
              <a:cxn ang="0">
                <a:pos x="2147483647" y="0"/>
              </a:cxn>
              <a:cxn ang="0">
                <a:pos x="2147483647" y="2147483647"/>
              </a:cxn>
            </a:cxnLst>
            <a:pathLst>
              <a:path w="139" h="124">
                <a:moveTo>
                  <a:pt x="139" y="110"/>
                </a:moveTo>
                <a:lnTo>
                  <a:pt x="0" y="124"/>
                </a:lnTo>
                <a:cubicBezTo>
                  <a:pt x="32" y="93"/>
                  <a:pt x="49" y="47"/>
                  <a:pt x="45" y="0"/>
                </a:cubicBezTo>
                <a:lnTo>
                  <a:pt x="139" y="11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36" name="Line 608"/>
          <p:cNvSpPr/>
          <p:nvPr/>
        </p:nvSpPr>
        <p:spPr>
          <a:xfrm>
            <a:off x="4164013" y="1527175"/>
            <a:ext cx="2039937" cy="198438"/>
          </a:xfrm>
          <a:prstGeom prst="line">
            <a:avLst/>
          </a:prstGeom>
          <a:ln w="3175" cap="rnd" cmpd="sng">
            <a:solidFill>
              <a:srgbClr val="000000"/>
            </a:solidFill>
            <a:prstDash val="solid"/>
            <a:round/>
            <a:headEnd type="none" w="med" len="med"/>
            <a:tailEnd type="none" w="med" len="med"/>
          </a:ln>
        </p:spPr>
      </p:sp>
      <p:sp>
        <p:nvSpPr>
          <p:cNvPr id="611937" name="Freeform 609"/>
          <p:cNvSpPr/>
          <p:nvPr/>
        </p:nvSpPr>
        <p:spPr>
          <a:xfrm>
            <a:off x="6181725" y="1684338"/>
            <a:ext cx="77788" cy="79375"/>
          </a:xfrm>
          <a:custGeom>
            <a:avLst/>
            <a:gdLst/>
            <a:ahLst/>
            <a:cxnLst>
              <a:cxn ang="0">
                <a:pos x="2147483647" y="2147483647"/>
              </a:cxn>
              <a:cxn ang="0">
                <a:pos x="0" y="2147483647"/>
              </a:cxn>
              <a:cxn ang="0">
                <a:pos x="2147483647" y="0"/>
              </a:cxn>
              <a:cxn ang="0">
                <a:pos x="2147483647" y="0"/>
              </a:cxn>
              <a:cxn ang="0">
                <a:pos x="2147483647" y="2147483647"/>
              </a:cxn>
            </a:cxnLst>
            <a:pathLst>
              <a:path w="130" h="132">
                <a:moveTo>
                  <a:pt x="130" y="78"/>
                </a:moveTo>
                <a:lnTo>
                  <a:pt x="0" y="132"/>
                </a:lnTo>
                <a:cubicBezTo>
                  <a:pt x="23" y="92"/>
                  <a:pt x="27" y="43"/>
                  <a:pt x="11" y="0"/>
                </a:cubicBezTo>
                <a:lnTo>
                  <a:pt x="130" y="78"/>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38" name="Line 610"/>
          <p:cNvSpPr/>
          <p:nvPr/>
        </p:nvSpPr>
        <p:spPr>
          <a:xfrm flipH="1">
            <a:off x="1355725" y="2341563"/>
            <a:ext cx="427038" cy="236537"/>
          </a:xfrm>
          <a:prstGeom prst="line">
            <a:avLst/>
          </a:prstGeom>
          <a:ln w="3175" cap="rnd" cmpd="sng">
            <a:solidFill>
              <a:srgbClr val="000000"/>
            </a:solidFill>
            <a:prstDash val="solid"/>
            <a:round/>
            <a:headEnd type="none" w="med" len="med"/>
            <a:tailEnd type="none" w="med" len="med"/>
          </a:ln>
        </p:spPr>
      </p:sp>
      <p:sp>
        <p:nvSpPr>
          <p:cNvPr id="611939" name="Freeform 611"/>
          <p:cNvSpPr/>
          <p:nvPr/>
        </p:nvSpPr>
        <p:spPr>
          <a:xfrm>
            <a:off x="1306513" y="2533650"/>
            <a:ext cx="82550" cy="71438"/>
          </a:xfrm>
          <a:custGeom>
            <a:avLst/>
            <a:gdLst/>
            <a:ahLst/>
            <a:cxnLst>
              <a:cxn ang="0">
                <a:pos x="0" y="2147483647"/>
              </a:cxn>
              <a:cxn ang="0">
                <a:pos x="2147483647" y="0"/>
              </a:cxn>
              <a:cxn ang="0">
                <a:pos x="2147483647" y="2147483647"/>
              </a:cxn>
              <a:cxn ang="0">
                <a:pos x="2147483647" y="2147483647"/>
              </a:cxn>
              <a:cxn ang="0">
                <a:pos x="0" y="2147483647"/>
              </a:cxn>
            </a:cxnLst>
            <a:pathLst>
              <a:path w="139" h="121">
                <a:moveTo>
                  <a:pt x="0" y="121"/>
                </a:moveTo>
                <a:lnTo>
                  <a:pt x="81" y="0"/>
                </a:lnTo>
                <a:cubicBezTo>
                  <a:pt x="82" y="47"/>
                  <a:pt x="103" y="91"/>
                  <a:pt x="139" y="118"/>
                </a:cubicBezTo>
                <a:lnTo>
                  <a:pt x="0" y="121"/>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40" name="Line 612"/>
          <p:cNvSpPr/>
          <p:nvPr/>
        </p:nvSpPr>
        <p:spPr>
          <a:xfrm>
            <a:off x="1973263" y="2341563"/>
            <a:ext cx="242887" cy="223837"/>
          </a:xfrm>
          <a:prstGeom prst="line">
            <a:avLst/>
          </a:prstGeom>
          <a:ln w="3175" cap="rnd" cmpd="sng">
            <a:solidFill>
              <a:srgbClr val="000000"/>
            </a:solidFill>
            <a:prstDash val="solid"/>
            <a:round/>
            <a:headEnd type="none" w="med" len="med"/>
            <a:tailEnd type="none" w="med" len="med"/>
          </a:ln>
        </p:spPr>
      </p:sp>
      <p:sp>
        <p:nvSpPr>
          <p:cNvPr id="611941" name="Freeform 613"/>
          <p:cNvSpPr/>
          <p:nvPr/>
        </p:nvSpPr>
        <p:spPr>
          <a:xfrm>
            <a:off x="2178050" y="2522538"/>
            <a:ext cx="80963" cy="82550"/>
          </a:xfrm>
          <a:custGeom>
            <a:avLst/>
            <a:gdLst/>
            <a:ahLst/>
            <a:cxnLst>
              <a:cxn ang="0">
                <a:pos x="2147483647" y="2147483647"/>
              </a:cxn>
              <a:cxn ang="0">
                <a:pos x="0" y="2147483647"/>
              </a:cxn>
              <a:cxn ang="0">
                <a:pos x="2147483647" y="0"/>
              </a:cxn>
              <a:cxn ang="0">
                <a:pos x="2147483647" y="0"/>
              </a:cxn>
              <a:cxn ang="0">
                <a:pos x="2147483647" y="2147483647"/>
              </a:cxn>
            </a:cxnLst>
            <a:pathLst>
              <a:path w="135" h="138">
                <a:moveTo>
                  <a:pt x="135" y="138"/>
                </a:moveTo>
                <a:lnTo>
                  <a:pt x="0" y="101"/>
                </a:lnTo>
                <a:cubicBezTo>
                  <a:pt x="40" y="83"/>
                  <a:pt x="70" y="46"/>
                  <a:pt x="81" y="0"/>
                </a:cubicBezTo>
                <a:lnTo>
                  <a:pt x="135" y="138"/>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42" name="Line 614"/>
          <p:cNvSpPr/>
          <p:nvPr/>
        </p:nvSpPr>
        <p:spPr>
          <a:xfrm flipH="1">
            <a:off x="2859088" y="2381250"/>
            <a:ext cx="295275" cy="192088"/>
          </a:xfrm>
          <a:prstGeom prst="line">
            <a:avLst/>
          </a:prstGeom>
          <a:ln w="3175" cap="rnd" cmpd="sng">
            <a:solidFill>
              <a:srgbClr val="000000"/>
            </a:solidFill>
            <a:prstDash val="solid"/>
            <a:round/>
            <a:headEnd type="none" w="med" len="med"/>
            <a:tailEnd type="none" w="med" len="med"/>
          </a:ln>
        </p:spPr>
      </p:sp>
      <p:sp>
        <p:nvSpPr>
          <p:cNvPr id="611943" name="Freeform 615"/>
          <p:cNvSpPr/>
          <p:nvPr/>
        </p:nvSpPr>
        <p:spPr>
          <a:xfrm>
            <a:off x="2811463" y="2530475"/>
            <a:ext cx="82550" cy="74613"/>
          </a:xfrm>
          <a:custGeom>
            <a:avLst/>
            <a:gdLst/>
            <a:ahLst/>
            <a:cxnLst>
              <a:cxn ang="0">
                <a:pos x="0" y="2147483647"/>
              </a:cxn>
              <a:cxn ang="0">
                <a:pos x="2147483647" y="0"/>
              </a:cxn>
              <a:cxn ang="0">
                <a:pos x="2147483647" y="2147483647"/>
              </a:cxn>
              <a:cxn ang="0">
                <a:pos x="2147483647" y="2147483647"/>
              </a:cxn>
              <a:cxn ang="0">
                <a:pos x="0" y="2147483647"/>
              </a:cxn>
            </a:cxnLst>
            <a:pathLst>
              <a:path w="138" h="127">
                <a:moveTo>
                  <a:pt x="0" y="127"/>
                </a:moveTo>
                <a:lnTo>
                  <a:pt x="73" y="0"/>
                </a:lnTo>
                <a:cubicBezTo>
                  <a:pt x="77" y="47"/>
                  <a:pt x="101" y="89"/>
                  <a:pt x="138" y="114"/>
                </a:cubicBezTo>
                <a:lnTo>
                  <a:pt x="0" y="127"/>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44" name="Line 616"/>
          <p:cNvSpPr/>
          <p:nvPr/>
        </p:nvSpPr>
        <p:spPr>
          <a:xfrm>
            <a:off x="3344863" y="2381250"/>
            <a:ext cx="387350" cy="198438"/>
          </a:xfrm>
          <a:prstGeom prst="line">
            <a:avLst/>
          </a:prstGeom>
          <a:ln w="3175" cap="rnd" cmpd="sng">
            <a:solidFill>
              <a:srgbClr val="000000"/>
            </a:solidFill>
            <a:prstDash val="solid"/>
            <a:round/>
            <a:headEnd type="none" w="med" len="med"/>
            <a:tailEnd type="none" w="med" len="med"/>
          </a:ln>
        </p:spPr>
      </p:sp>
      <p:sp>
        <p:nvSpPr>
          <p:cNvPr id="611945" name="Freeform 617"/>
          <p:cNvSpPr/>
          <p:nvPr/>
        </p:nvSpPr>
        <p:spPr>
          <a:xfrm>
            <a:off x="3698875" y="2535238"/>
            <a:ext cx="84138" cy="71437"/>
          </a:xfrm>
          <a:custGeom>
            <a:avLst/>
            <a:gdLst/>
            <a:ahLst/>
            <a:cxnLst>
              <a:cxn ang="0">
                <a:pos x="2147483647" y="2147483647"/>
              </a:cxn>
              <a:cxn ang="0">
                <a:pos x="0" y="2147483647"/>
              </a:cxn>
              <a:cxn ang="0">
                <a:pos x="2147483647" y="0"/>
              </a:cxn>
              <a:cxn ang="0">
                <a:pos x="2147483647" y="0"/>
              </a:cxn>
              <a:cxn ang="0">
                <a:pos x="2147483647" y="2147483647"/>
              </a:cxn>
            </a:cxnLst>
            <a:pathLst>
              <a:path w="140" h="120">
                <a:moveTo>
                  <a:pt x="140" y="118"/>
                </a:moveTo>
                <a:lnTo>
                  <a:pt x="0" y="120"/>
                </a:lnTo>
                <a:cubicBezTo>
                  <a:pt x="35" y="91"/>
                  <a:pt x="55" y="47"/>
                  <a:pt x="54" y="0"/>
                </a:cubicBezTo>
                <a:lnTo>
                  <a:pt x="140" y="118"/>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46" name="Line 618"/>
          <p:cNvSpPr/>
          <p:nvPr/>
        </p:nvSpPr>
        <p:spPr>
          <a:xfrm flipH="1">
            <a:off x="4486275" y="2341563"/>
            <a:ext cx="173038" cy="217487"/>
          </a:xfrm>
          <a:prstGeom prst="line">
            <a:avLst/>
          </a:prstGeom>
          <a:ln w="3175" cap="rnd" cmpd="sng">
            <a:solidFill>
              <a:srgbClr val="000000"/>
            </a:solidFill>
            <a:prstDash val="solid"/>
            <a:round/>
            <a:headEnd type="none" w="med" len="med"/>
            <a:tailEnd type="none" w="med" len="med"/>
          </a:ln>
        </p:spPr>
      </p:sp>
      <p:sp>
        <p:nvSpPr>
          <p:cNvPr id="35435" name="Freeform 619"/>
          <p:cNvSpPr/>
          <p:nvPr/>
        </p:nvSpPr>
        <p:spPr>
          <a:xfrm>
            <a:off x="4449763" y="2519363"/>
            <a:ext cx="76200" cy="85725"/>
          </a:xfrm>
          <a:custGeom>
            <a:avLst/>
            <a:gdLst/>
            <a:ahLst/>
            <a:cxnLst>
              <a:cxn ang="0">
                <a:pos x="0" y="2147483647"/>
              </a:cxn>
              <a:cxn ang="0">
                <a:pos x="2147483647" y="0"/>
              </a:cxn>
              <a:cxn ang="0">
                <a:pos x="2147483647" y="2147483647"/>
              </a:cxn>
              <a:cxn ang="0">
                <a:pos x="2147483647" y="2147483647"/>
              </a:cxn>
              <a:cxn ang="0">
                <a:pos x="0" y="2147483647"/>
              </a:cxn>
            </a:cxnLst>
            <a:pathLst>
              <a:path w="128" h="145">
                <a:moveTo>
                  <a:pt x="0" y="145"/>
                </a:moveTo>
                <a:lnTo>
                  <a:pt x="33" y="0"/>
                </a:lnTo>
                <a:cubicBezTo>
                  <a:pt x="50" y="43"/>
                  <a:pt x="85" y="75"/>
                  <a:pt x="128" y="86"/>
                </a:cubicBezTo>
                <a:lnTo>
                  <a:pt x="0" y="145"/>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48" name="Line 620"/>
          <p:cNvSpPr/>
          <p:nvPr/>
        </p:nvSpPr>
        <p:spPr>
          <a:xfrm>
            <a:off x="4849813" y="2341563"/>
            <a:ext cx="500062" cy="238125"/>
          </a:xfrm>
          <a:prstGeom prst="line">
            <a:avLst/>
          </a:prstGeom>
          <a:ln w="3175" cap="rnd" cmpd="sng">
            <a:solidFill>
              <a:srgbClr val="000000"/>
            </a:solidFill>
            <a:prstDash val="solid"/>
            <a:round/>
            <a:headEnd type="none" w="med" len="med"/>
            <a:tailEnd type="none" w="med" len="med"/>
          </a:ln>
        </p:spPr>
      </p:sp>
      <p:sp>
        <p:nvSpPr>
          <p:cNvPr id="35437" name="Freeform 621"/>
          <p:cNvSpPr/>
          <p:nvPr/>
        </p:nvSpPr>
        <p:spPr>
          <a:xfrm>
            <a:off x="5318125" y="2536825"/>
            <a:ext cx="84138" cy="71438"/>
          </a:xfrm>
          <a:custGeom>
            <a:avLst/>
            <a:gdLst/>
            <a:ahLst/>
            <a:cxnLst>
              <a:cxn ang="0">
                <a:pos x="2147483647" y="2147483647"/>
              </a:cxn>
              <a:cxn ang="0">
                <a:pos x="0" y="2147483647"/>
              </a:cxn>
              <a:cxn ang="0">
                <a:pos x="2147483647" y="0"/>
              </a:cxn>
              <a:cxn ang="0">
                <a:pos x="2147483647" y="2147483647"/>
              </a:cxn>
            </a:cxnLst>
            <a:pathLst>
              <a:path w="140" h="122">
                <a:moveTo>
                  <a:pt x="140" y="116"/>
                </a:moveTo>
                <a:lnTo>
                  <a:pt x="0" y="122"/>
                </a:lnTo>
                <a:cubicBezTo>
                  <a:pt x="34" y="92"/>
                  <a:pt x="53" y="47"/>
                  <a:pt x="51" y="0"/>
                </a:cubicBezTo>
                <a:lnTo>
                  <a:pt x="140" y="116"/>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50" name="Line 622"/>
          <p:cNvSpPr/>
          <p:nvPr/>
        </p:nvSpPr>
        <p:spPr>
          <a:xfrm flipH="1">
            <a:off x="6015038" y="2341563"/>
            <a:ext cx="244475" cy="223837"/>
          </a:xfrm>
          <a:prstGeom prst="line">
            <a:avLst/>
          </a:prstGeom>
          <a:ln w="3175" cap="rnd" cmpd="sng">
            <a:solidFill>
              <a:srgbClr val="000000"/>
            </a:solidFill>
            <a:prstDash val="solid"/>
            <a:round/>
            <a:headEnd type="none" w="med" len="med"/>
            <a:tailEnd type="none" w="med" len="med"/>
          </a:ln>
        </p:spPr>
      </p:sp>
      <p:sp>
        <p:nvSpPr>
          <p:cNvPr id="35439" name="Freeform 623"/>
          <p:cNvSpPr/>
          <p:nvPr/>
        </p:nvSpPr>
        <p:spPr>
          <a:xfrm>
            <a:off x="5973763" y="2522538"/>
            <a:ext cx="79375" cy="82550"/>
          </a:xfrm>
          <a:custGeom>
            <a:avLst/>
            <a:gdLst/>
            <a:ahLst/>
            <a:cxnLst>
              <a:cxn ang="0">
                <a:pos x="0" y="2147483647"/>
              </a:cxn>
              <a:cxn ang="0">
                <a:pos x="2147483647" y="0"/>
              </a:cxn>
              <a:cxn ang="0">
                <a:pos x="2147483647" y="2147483647"/>
              </a:cxn>
              <a:cxn ang="0">
                <a:pos x="2147483647" y="2147483647"/>
              </a:cxn>
              <a:cxn ang="0">
                <a:pos x="0" y="2147483647"/>
              </a:cxn>
            </a:cxnLst>
            <a:pathLst>
              <a:path w="135" h="138">
                <a:moveTo>
                  <a:pt x="0" y="138"/>
                </a:moveTo>
                <a:lnTo>
                  <a:pt x="53" y="0"/>
                </a:lnTo>
                <a:cubicBezTo>
                  <a:pt x="64" y="46"/>
                  <a:pt x="94" y="83"/>
                  <a:pt x="135" y="101"/>
                </a:cubicBezTo>
                <a:lnTo>
                  <a:pt x="0" y="138"/>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52" name="Line 624"/>
          <p:cNvSpPr/>
          <p:nvPr/>
        </p:nvSpPr>
        <p:spPr>
          <a:xfrm>
            <a:off x="6450013" y="2341563"/>
            <a:ext cx="425450" cy="236537"/>
          </a:xfrm>
          <a:prstGeom prst="line">
            <a:avLst/>
          </a:prstGeom>
          <a:ln w="3175" cap="rnd" cmpd="sng">
            <a:solidFill>
              <a:srgbClr val="000000"/>
            </a:solidFill>
            <a:prstDash val="solid"/>
            <a:round/>
            <a:headEnd type="none" w="med" len="med"/>
            <a:tailEnd type="none" w="med" len="med"/>
          </a:ln>
        </p:spPr>
      </p:sp>
      <p:sp>
        <p:nvSpPr>
          <p:cNvPr id="35441" name="Freeform 625"/>
          <p:cNvSpPr/>
          <p:nvPr/>
        </p:nvSpPr>
        <p:spPr>
          <a:xfrm>
            <a:off x="6842125" y="2533650"/>
            <a:ext cx="84138" cy="71438"/>
          </a:xfrm>
          <a:custGeom>
            <a:avLst/>
            <a:gdLst/>
            <a:ahLst/>
            <a:cxnLst>
              <a:cxn ang="0">
                <a:pos x="2147483647" y="2147483647"/>
              </a:cxn>
              <a:cxn ang="0">
                <a:pos x="0" y="2147483647"/>
              </a:cxn>
              <a:cxn ang="0">
                <a:pos x="2147483647" y="0"/>
              </a:cxn>
              <a:cxn ang="0">
                <a:pos x="2147483647" y="0"/>
              </a:cxn>
              <a:cxn ang="0">
                <a:pos x="2147483647" y="2147483647"/>
              </a:cxn>
            </a:cxnLst>
            <a:pathLst>
              <a:path w="140" h="121">
                <a:moveTo>
                  <a:pt x="140" y="121"/>
                </a:moveTo>
                <a:lnTo>
                  <a:pt x="0" y="118"/>
                </a:lnTo>
                <a:cubicBezTo>
                  <a:pt x="36" y="91"/>
                  <a:pt x="57" y="47"/>
                  <a:pt x="58" y="0"/>
                </a:cubicBezTo>
                <a:lnTo>
                  <a:pt x="140" y="121"/>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54" name="Line 626"/>
          <p:cNvSpPr/>
          <p:nvPr/>
        </p:nvSpPr>
        <p:spPr>
          <a:xfrm>
            <a:off x="1306513" y="3214688"/>
            <a:ext cx="1587" cy="244475"/>
          </a:xfrm>
          <a:prstGeom prst="line">
            <a:avLst/>
          </a:prstGeom>
          <a:ln w="3175" cap="rnd" cmpd="sng">
            <a:solidFill>
              <a:srgbClr val="000000"/>
            </a:solidFill>
            <a:prstDash val="solid"/>
            <a:round/>
            <a:headEnd type="none" w="med" len="med"/>
            <a:tailEnd type="none" w="med" len="med"/>
          </a:ln>
        </p:spPr>
      </p:sp>
      <p:sp>
        <p:nvSpPr>
          <p:cNvPr id="35443" name="Freeform 627"/>
          <p:cNvSpPr/>
          <p:nvPr/>
        </p:nvSpPr>
        <p:spPr>
          <a:xfrm>
            <a:off x="1268413" y="3440113"/>
            <a:ext cx="74612" cy="79375"/>
          </a:xfrm>
          <a:custGeom>
            <a:avLst/>
            <a:gdLst/>
            <a:ahLst/>
            <a:cxnLst>
              <a:cxn ang="0">
                <a:pos x="2147483647" y="2147483647"/>
              </a:cxn>
              <a:cxn ang="0">
                <a:pos x="0" y="0"/>
              </a:cxn>
              <a:cxn ang="0">
                <a:pos x="2147483647" y="0"/>
              </a:cxn>
              <a:cxn ang="0">
                <a:pos x="2147483647" y="0"/>
              </a:cxn>
              <a:cxn ang="0">
                <a:pos x="2147483647" y="2147483647"/>
              </a:cxn>
            </a:cxnLst>
            <a:pathLst>
              <a:path w="125" h="133">
                <a:moveTo>
                  <a:pt x="63" y="133"/>
                </a:moveTo>
                <a:lnTo>
                  <a:pt x="0" y="0"/>
                </a:lnTo>
                <a:cubicBezTo>
                  <a:pt x="39" y="21"/>
                  <a:pt x="86" y="21"/>
                  <a:pt x="125" y="0"/>
                </a:cubicBezTo>
                <a:lnTo>
                  <a:pt x="63" y="13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56" name="Line 628"/>
          <p:cNvSpPr/>
          <p:nvPr/>
        </p:nvSpPr>
        <p:spPr>
          <a:xfrm>
            <a:off x="2068513" y="3214688"/>
            <a:ext cx="1587" cy="244475"/>
          </a:xfrm>
          <a:prstGeom prst="line">
            <a:avLst/>
          </a:prstGeom>
          <a:ln w="3175" cap="rnd" cmpd="sng">
            <a:solidFill>
              <a:srgbClr val="000000"/>
            </a:solidFill>
            <a:prstDash val="solid"/>
            <a:round/>
            <a:headEnd type="none" w="med" len="med"/>
            <a:tailEnd type="none" w="med" len="med"/>
          </a:ln>
        </p:spPr>
      </p:sp>
      <p:sp>
        <p:nvSpPr>
          <p:cNvPr id="35445" name="Freeform 629"/>
          <p:cNvSpPr/>
          <p:nvPr/>
        </p:nvSpPr>
        <p:spPr>
          <a:xfrm>
            <a:off x="2030413" y="3440113"/>
            <a:ext cx="74612" cy="79375"/>
          </a:xfrm>
          <a:custGeom>
            <a:avLst/>
            <a:gdLst/>
            <a:ahLst/>
            <a:cxnLst>
              <a:cxn ang="0">
                <a:pos x="2147483647" y="2147483647"/>
              </a:cxn>
              <a:cxn ang="0">
                <a:pos x="0" y="0"/>
              </a:cxn>
              <a:cxn ang="0">
                <a:pos x="2147483647" y="0"/>
              </a:cxn>
              <a:cxn ang="0">
                <a:pos x="2147483647" y="2147483647"/>
              </a:cxn>
            </a:cxnLst>
            <a:pathLst>
              <a:path w="125" h="133">
                <a:moveTo>
                  <a:pt x="63" y="133"/>
                </a:moveTo>
                <a:lnTo>
                  <a:pt x="0" y="0"/>
                </a:lnTo>
                <a:cubicBezTo>
                  <a:pt x="39" y="21"/>
                  <a:pt x="86" y="21"/>
                  <a:pt x="125" y="0"/>
                </a:cubicBezTo>
                <a:lnTo>
                  <a:pt x="63" y="13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58" name="Line 630"/>
          <p:cNvSpPr/>
          <p:nvPr/>
        </p:nvSpPr>
        <p:spPr>
          <a:xfrm>
            <a:off x="2811463" y="3214688"/>
            <a:ext cx="1587" cy="244475"/>
          </a:xfrm>
          <a:prstGeom prst="line">
            <a:avLst/>
          </a:prstGeom>
          <a:ln w="3175" cap="rnd" cmpd="sng">
            <a:solidFill>
              <a:srgbClr val="000000"/>
            </a:solidFill>
            <a:prstDash val="solid"/>
            <a:round/>
            <a:headEnd type="none" w="med" len="med"/>
            <a:tailEnd type="none" w="med" len="med"/>
          </a:ln>
        </p:spPr>
      </p:sp>
      <p:sp>
        <p:nvSpPr>
          <p:cNvPr id="35447" name="Freeform 631"/>
          <p:cNvSpPr/>
          <p:nvPr/>
        </p:nvSpPr>
        <p:spPr>
          <a:xfrm>
            <a:off x="2773363" y="3440113"/>
            <a:ext cx="74612" cy="79375"/>
          </a:xfrm>
          <a:custGeom>
            <a:avLst/>
            <a:gdLst/>
            <a:ahLst/>
            <a:cxnLst>
              <a:cxn ang="0">
                <a:pos x="2147483647" y="2147483647"/>
              </a:cxn>
              <a:cxn ang="0">
                <a:pos x="0" y="0"/>
              </a:cxn>
              <a:cxn ang="0">
                <a:pos x="2147483647" y="0"/>
              </a:cxn>
              <a:cxn ang="0">
                <a:pos x="2147483647" y="2147483647"/>
              </a:cxn>
            </a:cxnLst>
            <a:pathLst>
              <a:path w="125" h="133">
                <a:moveTo>
                  <a:pt x="63" y="133"/>
                </a:moveTo>
                <a:lnTo>
                  <a:pt x="0" y="0"/>
                </a:lnTo>
                <a:cubicBezTo>
                  <a:pt x="39" y="21"/>
                  <a:pt x="86" y="21"/>
                  <a:pt x="125" y="0"/>
                </a:cubicBezTo>
                <a:lnTo>
                  <a:pt x="63" y="13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60" name="Line 632"/>
          <p:cNvSpPr/>
          <p:nvPr/>
        </p:nvSpPr>
        <p:spPr>
          <a:xfrm>
            <a:off x="3592513" y="3214688"/>
            <a:ext cx="1587" cy="244475"/>
          </a:xfrm>
          <a:prstGeom prst="line">
            <a:avLst/>
          </a:prstGeom>
          <a:ln w="3175" cap="rnd" cmpd="sng">
            <a:solidFill>
              <a:srgbClr val="000000"/>
            </a:solidFill>
            <a:prstDash val="solid"/>
            <a:round/>
            <a:headEnd type="none" w="med" len="med"/>
            <a:tailEnd type="none" w="med" len="med"/>
          </a:ln>
        </p:spPr>
      </p:sp>
      <p:sp>
        <p:nvSpPr>
          <p:cNvPr id="35449" name="Freeform 633"/>
          <p:cNvSpPr/>
          <p:nvPr/>
        </p:nvSpPr>
        <p:spPr>
          <a:xfrm>
            <a:off x="3554413" y="3440113"/>
            <a:ext cx="74612" cy="79375"/>
          </a:xfrm>
          <a:custGeom>
            <a:avLst/>
            <a:gdLst/>
            <a:ahLst/>
            <a:cxnLst>
              <a:cxn ang="0">
                <a:pos x="2147483647" y="2147483647"/>
              </a:cxn>
              <a:cxn ang="0">
                <a:pos x="0" y="0"/>
              </a:cxn>
              <a:cxn ang="0">
                <a:pos x="2147483647" y="0"/>
              </a:cxn>
              <a:cxn ang="0">
                <a:pos x="2147483647" y="2147483647"/>
              </a:cxn>
            </a:cxnLst>
            <a:pathLst>
              <a:path w="125" h="133">
                <a:moveTo>
                  <a:pt x="63" y="133"/>
                </a:moveTo>
                <a:lnTo>
                  <a:pt x="0" y="0"/>
                </a:lnTo>
                <a:cubicBezTo>
                  <a:pt x="39" y="21"/>
                  <a:pt x="86" y="21"/>
                  <a:pt x="125" y="0"/>
                </a:cubicBezTo>
                <a:lnTo>
                  <a:pt x="63" y="13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62" name="Line 634"/>
          <p:cNvSpPr/>
          <p:nvPr/>
        </p:nvSpPr>
        <p:spPr>
          <a:xfrm>
            <a:off x="4640263" y="3214688"/>
            <a:ext cx="1587" cy="244475"/>
          </a:xfrm>
          <a:prstGeom prst="line">
            <a:avLst/>
          </a:prstGeom>
          <a:ln w="3175" cap="rnd" cmpd="sng">
            <a:solidFill>
              <a:srgbClr val="000000"/>
            </a:solidFill>
            <a:prstDash val="solid"/>
            <a:round/>
            <a:headEnd type="none" w="med" len="med"/>
            <a:tailEnd type="none" w="med" len="med"/>
          </a:ln>
        </p:spPr>
      </p:sp>
      <p:sp>
        <p:nvSpPr>
          <p:cNvPr id="35451" name="Freeform 635"/>
          <p:cNvSpPr/>
          <p:nvPr/>
        </p:nvSpPr>
        <p:spPr>
          <a:xfrm>
            <a:off x="4602163" y="3440113"/>
            <a:ext cx="74612" cy="79375"/>
          </a:xfrm>
          <a:custGeom>
            <a:avLst/>
            <a:gdLst/>
            <a:ahLst/>
            <a:cxnLst>
              <a:cxn ang="0">
                <a:pos x="2147483647" y="2147483647"/>
              </a:cxn>
              <a:cxn ang="0">
                <a:pos x="0" y="0"/>
              </a:cxn>
              <a:cxn ang="0">
                <a:pos x="2147483647" y="0"/>
              </a:cxn>
              <a:cxn ang="0">
                <a:pos x="2147483647" y="2147483647"/>
              </a:cxn>
            </a:cxnLst>
            <a:pathLst>
              <a:path w="125" h="133">
                <a:moveTo>
                  <a:pt x="63" y="133"/>
                </a:moveTo>
                <a:lnTo>
                  <a:pt x="0" y="0"/>
                </a:lnTo>
                <a:cubicBezTo>
                  <a:pt x="39" y="21"/>
                  <a:pt x="86" y="21"/>
                  <a:pt x="125" y="0"/>
                </a:cubicBezTo>
                <a:lnTo>
                  <a:pt x="63" y="13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452" name="Line 636"/>
          <p:cNvSpPr/>
          <p:nvPr/>
        </p:nvSpPr>
        <p:spPr>
          <a:xfrm>
            <a:off x="5402263" y="3214688"/>
            <a:ext cx="1587" cy="244475"/>
          </a:xfrm>
          <a:prstGeom prst="line">
            <a:avLst/>
          </a:prstGeom>
          <a:ln w="3175" cap="rnd" cmpd="sng">
            <a:solidFill>
              <a:srgbClr val="000000"/>
            </a:solidFill>
            <a:prstDash val="solid"/>
            <a:round/>
            <a:headEnd type="none" w="med" len="med"/>
            <a:tailEnd type="none" w="med" len="med"/>
          </a:ln>
        </p:spPr>
      </p:sp>
      <p:sp>
        <p:nvSpPr>
          <p:cNvPr id="611965" name="Freeform 637"/>
          <p:cNvSpPr/>
          <p:nvPr/>
        </p:nvSpPr>
        <p:spPr>
          <a:xfrm>
            <a:off x="5364163" y="3440113"/>
            <a:ext cx="74612" cy="79375"/>
          </a:xfrm>
          <a:custGeom>
            <a:avLst/>
            <a:gdLst/>
            <a:ahLst/>
            <a:cxnLst>
              <a:cxn ang="0">
                <a:pos x="2147483647" y="2147483647"/>
              </a:cxn>
              <a:cxn ang="0">
                <a:pos x="0" y="0"/>
              </a:cxn>
              <a:cxn ang="0">
                <a:pos x="2147483647" y="0"/>
              </a:cxn>
              <a:cxn ang="0">
                <a:pos x="2147483647" y="2147483647"/>
              </a:cxn>
            </a:cxnLst>
            <a:pathLst>
              <a:path w="125" h="133">
                <a:moveTo>
                  <a:pt x="63" y="133"/>
                </a:moveTo>
                <a:lnTo>
                  <a:pt x="0" y="0"/>
                </a:lnTo>
                <a:cubicBezTo>
                  <a:pt x="39" y="21"/>
                  <a:pt x="86" y="21"/>
                  <a:pt x="125" y="0"/>
                </a:cubicBezTo>
                <a:lnTo>
                  <a:pt x="63" y="13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66" name="Line 638"/>
          <p:cNvSpPr/>
          <p:nvPr/>
        </p:nvSpPr>
        <p:spPr>
          <a:xfrm>
            <a:off x="6164263" y="3214688"/>
            <a:ext cx="1587" cy="244475"/>
          </a:xfrm>
          <a:prstGeom prst="line">
            <a:avLst/>
          </a:prstGeom>
          <a:ln w="3175" cap="rnd" cmpd="sng">
            <a:solidFill>
              <a:srgbClr val="000000"/>
            </a:solidFill>
            <a:prstDash val="solid"/>
            <a:round/>
            <a:headEnd type="none" w="med" len="med"/>
            <a:tailEnd type="none" w="med" len="med"/>
          </a:ln>
        </p:spPr>
      </p:sp>
      <p:sp>
        <p:nvSpPr>
          <p:cNvPr id="35455" name="Freeform 639"/>
          <p:cNvSpPr/>
          <p:nvPr/>
        </p:nvSpPr>
        <p:spPr>
          <a:xfrm>
            <a:off x="6126163" y="3440113"/>
            <a:ext cx="74612" cy="79375"/>
          </a:xfrm>
          <a:custGeom>
            <a:avLst/>
            <a:gdLst/>
            <a:ahLst/>
            <a:cxnLst>
              <a:cxn ang="0">
                <a:pos x="2147483647" y="2147483647"/>
              </a:cxn>
              <a:cxn ang="0">
                <a:pos x="0" y="0"/>
              </a:cxn>
              <a:cxn ang="0">
                <a:pos x="2147483647" y="0"/>
              </a:cxn>
              <a:cxn ang="0">
                <a:pos x="2147483647" y="2147483647"/>
              </a:cxn>
            </a:cxnLst>
            <a:pathLst>
              <a:path w="125" h="133">
                <a:moveTo>
                  <a:pt x="63" y="133"/>
                </a:moveTo>
                <a:lnTo>
                  <a:pt x="0" y="0"/>
                </a:lnTo>
                <a:cubicBezTo>
                  <a:pt x="39" y="21"/>
                  <a:pt x="86" y="21"/>
                  <a:pt x="125" y="0"/>
                </a:cubicBezTo>
                <a:lnTo>
                  <a:pt x="63" y="13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68" name="Line 640"/>
          <p:cNvSpPr/>
          <p:nvPr/>
        </p:nvSpPr>
        <p:spPr>
          <a:xfrm>
            <a:off x="6926263" y="3214688"/>
            <a:ext cx="1587" cy="244475"/>
          </a:xfrm>
          <a:prstGeom prst="line">
            <a:avLst/>
          </a:prstGeom>
          <a:ln w="3175" cap="rnd" cmpd="sng">
            <a:solidFill>
              <a:srgbClr val="000000"/>
            </a:solidFill>
            <a:prstDash val="solid"/>
            <a:round/>
            <a:headEnd type="none" w="med" len="med"/>
            <a:tailEnd type="none" w="med" len="med"/>
          </a:ln>
        </p:spPr>
      </p:sp>
      <p:sp>
        <p:nvSpPr>
          <p:cNvPr id="35457" name="Freeform 641"/>
          <p:cNvSpPr/>
          <p:nvPr/>
        </p:nvSpPr>
        <p:spPr>
          <a:xfrm>
            <a:off x="6888163" y="3440113"/>
            <a:ext cx="74612" cy="79375"/>
          </a:xfrm>
          <a:custGeom>
            <a:avLst/>
            <a:gdLst/>
            <a:ahLst/>
            <a:cxnLst>
              <a:cxn ang="0">
                <a:pos x="2147483647" y="2147483647"/>
              </a:cxn>
              <a:cxn ang="0">
                <a:pos x="0" y="0"/>
              </a:cxn>
              <a:cxn ang="0">
                <a:pos x="2147483647" y="0"/>
              </a:cxn>
              <a:cxn ang="0">
                <a:pos x="2147483647" y="2147483647"/>
              </a:cxn>
            </a:cxnLst>
            <a:pathLst>
              <a:path w="125" h="133">
                <a:moveTo>
                  <a:pt x="63" y="133"/>
                </a:moveTo>
                <a:lnTo>
                  <a:pt x="0" y="0"/>
                </a:lnTo>
                <a:cubicBezTo>
                  <a:pt x="39" y="21"/>
                  <a:pt x="86" y="21"/>
                  <a:pt x="125" y="0"/>
                </a:cubicBezTo>
                <a:lnTo>
                  <a:pt x="63" y="13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70" name="Line 642"/>
          <p:cNvSpPr/>
          <p:nvPr/>
        </p:nvSpPr>
        <p:spPr>
          <a:xfrm flipH="1">
            <a:off x="2922588" y="4129088"/>
            <a:ext cx="669925" cy="227012"/>
          </a:xfrm>
          <a:prstGeom prst="line">
            <a:avLst/>
          </a:prstGeom>
          <a:ln w="3175" cap="rnd" cmpd="sng">
            <a:solidFill>
              <a:srgbClr val="000000"/>
            </a:solidFill>
            <a:prstDash val="solid"/>
            <a:round/>
            <a:headEnd type="none" w="med" len="med"/>
            <a:tailEnd type="none" w="med" len="med"/>
          </a:ln>
        </p:spPr>
      </p:sp>
      <p:sp>
        <p:nvSpPr>
          <p:cNvPr id="611971" name="Freeform 643"/>
          <p:cNvSpPr/>
          <p:nvPr/>
        </p:nvSpPr>
        <p:spPr>
          <a:xfrm>
            <a:off x="2868613" y="4311650"/>
            <a:ext cx="80962" cy="74613"/>
          </a:xfrm>
          <a:custGeom>
            <a:avLst/>
            <a:gdLst/>
            <a:ahLst/>
            <a:cxnLst>
              <a:cxn ang="0">
                <a:pos x="0" y="2147483647"/>
              </a:cxn>
              <a:cxn ang="0">
                <a:pos x="2147483647" y="0"/>
              </a:cxn>
              <a:cxn ang="0">
                <a:pos x="2147483647" y="2147483647"/>
              </a:cxn>
              <a:cxn ang="0">
                <a:pos x="2147483647" y="2147483647"/>
              </a:cxn>
              <a:cxn ang="0">
                <a:pos x="0" y="2147483647"/>
              </a:cxn>
            </a:cxnLst>
            <a:pathLst>
              <a:path w="137" h="126">
                <a:moveTo>
                  <a:pt x="0" y="103"/>
                </a:moveTo>
                <a:lnTo>
                  <a:pt x="100" y="0"/>
                </a:lnTo>
                <a:cubicBezTo>
                  <a:pt x="93" y="46"/>
                  <a:pt x="107" y="93"/>
                  <a:pt x="137" y="126"/>
                </a:cubicBezTo>
                <a:lnTo>
                  <a:pt x="0" y="10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611972" name="Line 644"/>
          <p:cNvSpPr/>
          <p:nvPr/>
        </p:nvSpPr>
        <p:spPr>
          <a:xfrm>
            <a:off x="3783013" y="4129088"/>
            <a:ext cx="1587" cy="184150"/>
          </a:xfrm>
          <a:prstGeom prst="line">
            <a:avLst/>
          </a:prstGeom>
          <a:ln w="3175" cap="rnd" cmpd="sng">
            <a:solidFill>
              <a:srgbClr val="000000"/>
            </a:solidFill>
            <a:prstDash val="solid"/>
            <a:round/>
            <a:headEnd type="none" w="med" len="med"/>
            <a:tailEnd type="none" w="med" len="med"/>
          </a:ln>
        </p:spPr>
      </p:sp>
      <p:sp>
        <p:nvSpPr>
          <p:cNvPr id="611973" name="Freeform 645"/>
          <p:cNvSpPr/>
          <p:nvPr/>
        </p:nvSpPr>
        <p:spPr>
          <a:xfrm>
            <a:off x="3744913" y="4294188"/>
            <a:ext cx="74612" cy="79375"/>
          </a:xfrm>
          <a:custGeom>
            <a:avLst/>
            <a:gdLst/>
            <a:ahLst/>
            <a:cxnLst>
              <a:cxn ang="0">
                <a:pos x="2147483647" y="2147483647"/>
              </a:cxn>
              <a:cxn ang="0">
                <a:pos x="0" y="0"/>
              </a:cxn>
              <a:cxn ang="0">
                <a:pos x="2147483647" y="0"/>
              </a:cxn>
              <a:cxn ang="0">
                <a:pos x="2147483647" y="0"/>
              </a:cxn>
              <a:cxn ang="0">
                <a:pos x="2147483647" y="2147483647"/>
              </a:cxn>
            </a:cxnLst>
            <a:pathLst>
              <a:path w="125" h="133">
                <a:moveTo>
                  <a:pt x="63" y="133"/>
                </a:moveTo>
                <a:lnTo>
                  <a:pt x="0" y="0"/>
                </a:lnTo>
                <a:cubicBezTo>
                  <a:pt x="39" y="21"/>
                  <a:pt x="86" y="21"/>
                  <a:pt x="125" y="0"/>
                </a:cubicBezTo>
                <a:lnTo>
                  <a:pt x="63" y="133"/>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Tree>
    <p:custDataLst>
      <p:tags r:id="rId1"/>
    </p:custDataLst>
  </p:cSld>
  <p:clrMapOvr>
    <a:masterClrMapping/>
  </p:clrMapOvr>
  <p:transition advTm="16418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1930"/>
                                        </p:tgtEl>
                                        <p:attrNameLst>
                                          <p:attrName>style.visibility</p:attrName>
                                        </p:attrNameLst>
                                      </p:cBhvr>
                                      <p:to>
                                        <p:strVal val="visible"/>
                                      </p:to>
                                    </p:set>
                                    <p:animEffect transition="in" filter="blinds(horizontal)">
                                      <p:cBhvr>
                                        <p:cTn id="7" dur="500"/>
                                        <p:tgtEl>
                                          <p:spTgt spid="6119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1931"/>
                                        </p:tgtEl>
                                        <p:attrNameLst>
                                          <p:attrName>style.visibility</p:attrName>
                                        </p:attrNameLst>
                                      </p:cBhvr>
                                      <p:to>
                                        <p:strVal val="visible"/>
                                      </p:to>
                                    </p:set>
                                    <p:animEffect transition="in" filter="blinds(horizontal)">
                                      <p:cBhvr>
                                        <p:cTn id="10" dur="500"/>
                                        <p:tgtEl>
                                          <p:spTgt spid="6119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11933"/>
                                        </p:tgtEl>
                                        <p:attrNameLst>
                                          <p:attrName>style.visibility</p:attrName>
                                        </p:attrNameLst>
                                      </p:cBhvr>
                                      <p:to>
                                        <p:strVal val="visible"/>
                                      </p:to>
                                    </p:set>
                                    <p:animEffect transition="in" filter="blinds(horizontal)">
                                      <p:cBhvr>
                                        <p:cTn id="15" dur="500"/>
                                        <p:tgtEl>
                                          <p:spTgt spid="611933"/>
                                        </p:tgtEl>
                                      </p:cBhvr>
                                    </p:animEffect>
                                  </p:childTnLst>
                                </p:cTn>
                              </p:par>
                              <p:par>
                                <p:cTn id="16" presetID="3" presetClass="entr" presetSubtype="10" fill="hold" nodeType="withEffect">
                                  <p:stCondLst>
                                    <p:cond delay="0"/>
                                  </p:stCondLst>
                                  <p:childTnLst>
                                    <p:set>
                                      <p:cBhvr>
                                        <p:cTn id="17" dur="1" fill="hold">
                                          <p:stCondLst>
                                            <p:cond delay="0"/>
                                          </p:stCondLst>
                                        </p:cTn>
                                        <p:tgtEl>
                                          <p:spTgt spid="611932"/>
                                        </p:tgtEl>
                                        <p:attrNameLst>
                                          <p:attrName>style.visibility</p:attrName>
                                        </p:attrNameLst>
                                      </p:cBhvr>
                                      <p:to>
                                        <p:strVal val="visible"/>
                                      </p:to>
                                    </p:set>
                                    <p:animEffect transition="in" filter="blinds(horizontal)">
                                      <p:cBhvr>
                                        <p:cTn id="18" dur="500"/>
                                        <p:tgtEl>
                                          <p:spTgt spid="61193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11935"/>
                                        </p:tgtEl>
                                        <p:attrNameLst>
                                          <p:attrName>style.visibility</p:attrName>
                                        </p:attrNameLst>
                                      </p:cBhvr>
                                      <p:to>
                                        <p:strVal val="visible"/>
                                      </p:to>
                                    </p:set>
                                    <p:animEffect transition="in" filter="blinds(horizontal)">
                                      <p:cBhvr>
                                        <p:cTn id="23" dur="500"/>
                                        <p:tgtEl>
                                          <p:spTgt spid="611935"/>
                                        </p:tgtEl>
                                      </p:cBhvr>
                                    </p:animEffect>
                                  </p:childTnLst>
                                </p:cTn>
                              </p:par>
                              <p:par>
                                <p:cTn id="24" presetID="3" presetClass="entr" presetSubtype="10" fill="hold" nodeType="withEffect">
                                  <p:stCondLst>
                                    <p:cond delay="0"/>
                                  </p:stCondLst>
                                  <p:childTnLst>
                                    <p:set>
                                      <p:cBhvr>
                                        <p:cTn id="25" dur="1" fill="hold">
                                          <p:stCondLst>
                                            <p:cond delay="0"/>
                                          </p:stCondLst>
                                        </p:cTn>
                                        <p:tgtEl>
                                          <p:spTgt spid="611934"/>
                                        </p:tgtEl>
                                        <p:attrNameLst>
                                          <p:attrName>style.visibility</p:attrName>
                                        </p:attrNameLst>
                                      </p:cBhvr>
                                      <p:to>
                                        <p:strVal val="visible"/>
                                      </p:to>
                                    </p:set>
                                    <p:animEffect transition="in" filter="blinds(horizontal)">
                                      <p:cBhvr>
                                        <p:cTn id="26" dur="500"/>
                                        <p:tgtEl>
                                          <p:spTgt spid="61193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11937"/>
                                        </p:tgtEl>
                                        <p:attrNameLst>
                                          <p:attrName>style.visibility</p:attrName>
                                        </p:attrNameLst>
                                      </p:cBhvr>
                                      <p:to>
                                        <p:strVal val="visible"/>
                                      </p:to>
                                    </p:set>
                                    <p:animEffect transition="in" filter="blinds(horizontal)">
                                      <p:cBhvr>
                                        <p:cTn id="31" dur="500"/>
                                        <p:tgtEl>
                                          <p:spTgt spid="611937"/>
                                        </p:tgtEl>
                                      </p:cBhvr>
                                    </p:animEffect>
                                  </p:childTnLst>
                                </p:cTn>
                              </p:par>
                              <p:par>
                                <p:cTn id="32" presetID="3" presetClass="entr" presetSubtype="10" fill="hold" nodeType="withEffect">
                                  <p:stCondLst>
                                    <p:cond delay="0"/>
                                  </p:stCondLst>
                                  <p:childTnLst>
                                    <p:set>
                                      <p:cBhvr>
                                        <p:cTn id="33" dur="1" fill="hold">
                                          <p:stCondLst>
                                            <p:cond delay="0"/>
                                          </p:stCondLst>
                                        </p:cTn>
                                        <p:tgtEl>
                                          <p:spTgt spid="611936"/>
                                        </p:tgtEl>
                                        <p:attrNameLst>
                                          <p:attrName>style.visibility</p:attrName>
                                        </p:attrNameLst>
                                      </p:cBhvr>
                                      <p:to>
                                        <p:strVal val="visible"/>
                                      </p:to>
                                    </p:set>
                                    <p:animEffect transition="in" filter="blinds(horizontal)">
                                      <p:cBhvr>
                                        <p:cTn id="34" dur="500"/>
                                        <p:tgtEl>
                                          <p:spTgt spid="61193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611939"/>
                                        </p:tgtEl>
                                        <p:attrNameLst>
                                          <p:attrName>style.visibility</p:attrName>
                                        </p:attrNameLst>
                                      </p:cBhvr>
                                      <p:to>
                                        <p:strVal val="visible"/>
                                      </p:to>
                                    </p:set>
                                    <p:animEffect transition="in" filter="blinds(horizontal)">
                                      <p:cBhvr>
                                        <p:cTn id="39" dur="500"/>
                                        <p:tgtEl>
                                          <p:spTgt spid="611939"/>
                                        </p:tgtEl>
                                      </p:cBhvr>
                                    </p:animEffect>
                                  </p:childTnLst>
                                </p:cTn>
                              </p:par>
                              <p:par>
                                <p:cTn id="40" presetID="3" presetClass="entr" presetSubtype="10" fill="hold" nodeType="withEffect">
                                  <p:stCondLst>
                                    <p:cond delay="0"/>
                                  </p:stCondLst>
                                  <p:childTnLst>
                                    <p:set>
                                      <p:cBhvr>
                                        <p:cTn id="41" dur="1" fill="hold">
                                          <p:stCondLst>
                                            <p:cond delay="0"/>
                                          </p:stCondLst>
                                        </p:cTn>
                                        <p:tgtEl>
                                          <p:spTgt spid="611938"/>
                                        </p:tgtEl>
                                        <p:attrNameLst>
                                          <p:attrName>style.visibility</p:attrName>
                                        </p:attrNameLst>
                                      </p:cBhvr>
                                      <p:to>
                                        <p:strVal val="visible"/>
                                      </p:to>
                                    </p:set>
                                    <p:animEffect transition="in" filter="blinds(horizontal)">
                                      <p:cBhvr>
                                        <p:cTn id="42" dur="500"/>
                                        <p:tgtEl>
                                          <p:spTgt spid="61193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11941"/>
                                        </p:tgtEl>
                                        <p:attrNameLst>
                                          <p:attrName>style.visibility</p:attrName>
                                        </p:attrNameLst>
                                      </p:cBhvr>
                                      <p:to>
                                        <p:strVal val="visible"/>
                                      </p:to>
                                    </p:set>
                                    <p:animEffect transition="in" filter="blinds(horizontal)">
                                      <p:cBhvr>
                                        <p:cTn id="47" dur="500"/>
                                        <p:tgtEl>
                                          <p:spTgt spid="611941"/>
                                        </p:tgtEl>
                                      </p:cBhvr>
                                    </p:animEffect>
                                  </p:childTnLst>
                                </p:cTn>
                              </p:par>
                              <p:par>
                                <p:cTn id="48" presetID="3" presetClass="entr" presetSubtype="10" fill="hold" nodeType="withEffect">
                                  <p:stCondLst>
                                    <p:cond delay="0"/>
                                  </p:stCondLst>
                                  <p:childTnLst>
                                    <p:set>
                                      <p:cBhvr>
                                        <p:cTn id="49" dur="1" fill="hold">
                                          <p:stCondLst>
                                            <p:cond delay="0"/>
                                          </p:stCondLst>
                                        </p:cTn>
                                        <p:tgtEl>
                                          <p:spTgt spid="611940"/>
                                        </p:tgtEl>
                                        <p:attrNameLst>
                                          <p:attrName>style.visibility</p:attrName>
                                        </p:attrNameLst>
                                      </p:cBhvr>
                                      <p:to>
                                        <p:strVal val="visible"/>
                                      </p:to>
                                    </p:set>
                                    <p:animEffect transition="in" filter="blinds(horizontal)">
                                      <p:cBhvr>
                                        <p:cTn id="50" dur="500"/>
                                        <p:tgtEl>
                                          <p:spTgt spid="61194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611943"/>
                                        </p:tgtEl>
                                        <p:attrNameLst>
                                          <p:attrName>style.visibility</p:attrName>
                                        </p:attrNameLst>
                                      </p:cBhvr>
                                      <p:to>
                                        <p:strVal val="visible"/>
                                      </p:to>
                                    </p:set>
                                    <p:animEffect transition="in" filter="blinds(horizontal)">
                                      <p:cBhvr>
                                        <p:cTn id="55" dur="500"/>
                                        <p:tgtEl>
                                          <p:spTgt spid="611943"/>
                                        </p:tgtEl>
                                      </p:cBhvr>
                                    </p:animEffect>
                                  </p:childTnLst>
                                </p:cTn>
                              </p:par>
                              <p:par>
                                <p:cTn id="56" presetID="3" presetClass="entr" presetSubtype="10" fill="hold" nodeType="withEffect">
                                  <p:stCondLst>
                                    <p:cond delay="0"/>
                                  </p:stCondLst>
                                  <p:childTnLst>
                                    <p:set>
                                      <p:cBhvr>
                                        <p:cTn id="57" dur="1" fill="hold">
                                          <p:stCondLst>
                                            <p:cond delay="0"/>
                                          </p:stCondLst>
                                        </p:cTn>
                                        <p:tgtEl>
                                          <p:spTgt spid="611942"/>
                                        </p:tgtEl>
                                        <p:attrNameLst>
                                          <p:attrName>style.visibility</p:attrName>
                                        </p:attrNameLst>
                                      </p:cBhvr>
                                      <p:to>
                                        <p:strVal val="visible"/>
                                      </p:to>
                                    </p:set>
                                    <p:animEffect transition="in" filter="blinds(horizontal)">
                                      <p:cBhvr>
                                        <p:cTn id="58" dur="500"/>
                                        <p:tgtEl>
                                          <p:spTgt spid="611942"/>
                                        </p:tgtEl>
                                      </p:cBhvr>
                                    </p:animEffect>
                                  </p:childTnLst>
                                </p:cTn>
                              </p:par>
                              <p:par>
                                <p:cTn id="59" presetID="3" presetClass="entr" presetSubtype="10" fill="hold" nodeType="withEffect">
                                  <p:stCondLst>
                                    <p:cond delay="0"/>
                                  </p:stCondLst>
                                  <p:childTnLst>
                                    <p:set>
                                      <p:cBhvr>
                                        <p:cTn id="60" dur="1" fill="hold">
                                          <p:stCondLst>
                                            <p:cond delay="0"/>
                                          </p:stCondLst>
                                        </p:cTn>
                                        <p:tgtEl>
                                          <p:spTgt spid="611944"/>
                                        </p:tgtEl>
                                        <p:attrNameLst>
                                          <p:attrName>style.visibility</p:attrName>
                                        </p:attrNameLst>
                                      </p:cBhvr>
                                      <p:to>
                                        <p:strVal val="visible"/>
                                      </p:to>
                                    </p:set>
                                    <p:animEffect transition="in" filter="blinds(horizontal)">
                                      <p:cBhvr>
                                        <p:cTn id="61" dur="500"/>
                                        <p:tgtEl>
                                          <p:spTgt spid="61194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611945"/>
                                        </p:tgtEl>
                                        <p:attrNameLst>
                                          <p:attrName>style.visibility</p:attrName>
                                        </p:attrNameLst>
                                      </p:cBhvr>
                                      <p:to>
                                        <p:strVal val="visible"/>
                                      </p:to>
                                    </p:set>
                                    <p:animEffect transition="in" filter="blinds(horizontal)">
                                      <p:cBhvr>
                                        <p:cTn id="64" dur="500"/>
                                        <p:tgtEl>
                                          <p:spTgt spid="61194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611968"/>
                                        </p:tgtEl>
                                        <p:attrNameLst>
                                          <p:attrName>style.visibility</p:attrName>
                                        </p:attrNameLst>
                                      </p:cBhvr>
                                      <p:to>
                                        <p:strVal val="visible"/>
                                      </p:to>
                                    </p:set>
                                    <p:animEffect transition="in" filter="blinds(horizontal)">
                                      <p:cBhvr>
                                        <p:cTn id="69" dur="500"/>
                                        <p:tgtEl>
                                          <p:spTgt spid="611968"/>
                                        </p:tgtEl>
                                      </p:cBhvr>
                                    </p:animEffect>
                                  </p:childTnLst>
                                </p:cTn>
                              </p:par>
                              <p:par>
                                <p:cTn id="70" presetID="3" presetClass="entr" presetSubtype="10" fill="hold" nodeType="withEffect">
                                  <p:stCondLst>
                                    <p:cond delay="0"/>
                                  </p:stCondLst>
                                  <p:childTnLst>
                                    <p:set>
                                      <p:cBhvr>
                                        <p:cTn id="71" dur="1" fill="hold">
                                          <p:stCondLst>
                                            <p:cond delay="0"/>
                                          </p:stCondLst>
                                        </p:cTn>
                                        <p:tgtEl>
                                          <p:spTgt spid="611966"/>
                                        </p:tgtEl>
                                        <p:attrNameLst>
                                          <p:attrName>style.visibility</p:attrName>
                                        </p:attrNameLst>
                                      </p:cBhvr>
                                      <p:to>
                                        <p:strVal val="visible"/>
                                      </p:to>
                                    </p:set>
                                    <p:animEffect transition="in" filter="blinds(horizontal)">
                                      <p:cBhvr>
                                        <p:cTn id="72" dur="500"/>
                                        <p:tgtEl>
                                          <p:spTgt spid="611966"/>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611965"/>
                                        </p:tgtEl>
                                        <p:attrNameLst>
                                          <p:attrName>style.visibility</p:attrName>
                                        </p:attrNameLst>
                                      </p:cBhvr>
                                      <p:to>
                                        <p:strVal val="visible"/>
                                      </p:to>
                                    </p:set>
                                    <p:animEffect transition="in" filter="blinds(horizontal)">
                                      <p:cBhvr>
                                        <p:cTn id="75" dur="500"/>
                                        <p:tgtEl>
                                          <p:spTgt spid="611965"/>
                                        </p:tgtEl>
                                      </p:cBhvr>
                                    </p:animEffect>
                                  </p:childTnLst>
                                </p:cTn>
                              </p:par>
                              <p:par>
                                <p:cTn id="76" presetID="3" presetClass="entr" presetSubtype="10" fill="hold" nodeType="withEffect">
                                  <p:stCondLst>
                                    <p:cond delay="0"/>
                                  </p:stCondLst>
                                  <p:childTnLst>
                                    <p:set>
                                      <p:cBhvr>
                                        <p:cTn id="77" dur="1" fill="hold">
                                          <p:stCondLst>
                                            <p:cond delay="0"/>
                                          </p:stCondLst>
                                        </p:cTn>
                                        <p:tgtEl>
                                          <p:spTgt spid="611962"/>
                                        </p:tgtEl>
                                        <p:attrNameLst>
                                          <p:attrName>style.visibility</p:attrName>
                                        </p:attrNameLst>
                                      </p:cBhvr>
                                      <p:to>
                                        <p:strVal val="visible"/>
                                      </p:to>
                                    </p:set>
                                    <p:animEffect transition="in" filter="blinds(horizontal)">
                                      <p:cBhvr>
                                        <p:cTn id="78" dur="500"/>
                                        <p:tgtEl>
                                          <p:spTgt spid="611962"/>
                                        </p:tgtEl>
                                      </p:cBhvr>
                                    </p:animEffect>
                                  </p:childTnLst>
                                </p:cTn>
                              </p:par>
                              <p:par>
                                <p:cTn id="79" presetID="3" presetClass="entr" presetSubtype="10" fill="hold" nodeType="withEffect">
                                  <p:stCondLst>
                                    <p:cond delay="0"/>
                                  </p:stCondLst>
                                  <p:childTnLst>
                                    <p:set>
                                      <p:cBhvr>
                                        <p:cTn id="80" dur="1" fill="hold">
                                          <p:stCondLst>
                                            <p:cond delay="0"/>
                                          </p:stCondLst>
                                        </p:cTn>
                                        <p:tgtEl>
                                          <p:spTgt spid="611960"/>
                                        </p:tgtEl>
                                        <p:attrNameLst>
                                          <p:attrName>style.visibility</p:attrName>
                                        </p:attrNameLst>
                                      </p:cBhvr>
                                      <p:to>
                                        <p:strVal val="visible"/>
                                      </p:to>
                                    </p:set>
                                    <p:animEffect transition="in" filter="blinds(horizontal)">
                                      <p:cBhvr>
                                        <p:cTn id="81" dur="500"/>
                                        <p:tgtEl>
                                          <p:spTgt spid="611960"/>
                                        </p:tgtEl>
                                      </p:cBhvr>
                                    </p:animEffect>
                                  </p:childTnLst>
                                </p:cTn>
                              </p:par>
                              <p:par>
                                <p:cTn id="82" presetID="3" presetClass="entr" presetSubtype="10" fill="hold" nodeType="withEffect">
                                  <p:stCondLst>
                                    <p:cond delay="0"/>
                                  </p:stCondLst>
                                  <p:childTnLst>
                                    <p:set>
                                      <p:cBhvr>
                                        <p:cTn id="83" dur="1" fill="hold">
                                          <p:stCondLst>
                                            <p:cond delay="0"/>
                                          </p:stCondLst>
                                        </p:cTn>
                                        <p:tgtEl>
                                          <p:spTgt spid="611958"/>
                                        </p:tgtEl>
                                        <p:attrNameLst>
                                          <p:attrName>style.visibility</p:attrName>
                                        </p:attrNameLst>
                                      </p:cBhvr>
                                      <p:to>
                                        <p:strVal val="visible"/>
                                      </p:to>
                                    </p:set>
                                    <p:animEffect transition="in" filter="blinds(horizontal)">
                                      <p:cBhvr>
                                        <p:cTn id="84" dur="500"/>
                                        <p:tgtEl>
                                          <p:spTgt spid="611958"/>
                                        </p:tgtEl>
                                      </p:cBhvr>
                                    </p:animEffect>
                                  </p:childTnLst>
                                </p:cTn>
                              </p:par>
                              <p:par>
                                <p:cTn id="85" presetID="3" presetClass="entr" presetSubtype="10" fill="hold" nodeType="withEffect">
                                  <p:stCondLst>
                                    <p:cond delay="0"/>
                                  </p:stCondLst>
                                  <p:childTnLst>
                                    <p:set>
                                      <p:cBhvr>
                                        <p:cTn id="86" dur="1" fill="hold">
                                          <p:stCondLst>
                                            <p:cond delay="0"/>
                                          </p:stCondLst>
                                        </p:cTn>
                                        <p:tgtEl>
                                          <p:spTgt spid="611956"/>
                                        </p:tgtEl>
                                        <p:attrNameLst>
                                          <p:attrName>style.visibility</p:attrName>
                                        </p:attrNameLst>
                                      </p:cBhvr>
                                      <p:to>
                                        <p:strVal val="visible"/>
                                      </p:to>
                                    </p:set>
                                    <p:animEffect transition="in" filter="blinds(horizontal)">
                                      <p:cBhvr>
                                        <p:cTn id="87" dur="500"/>
                                        <p:tgtEl>
                                          <p:spTgt spid="611956"/>
                                        </p:tgtEl>
                                      </p:cBhvr>
                                    </p:animEffect>
                                  </p:childTnLst>
                                </p:cTn>
                              </p:par>
                              <p:par>
                                <p:cTn id="88" presetID="3" presetClass="entr" presetSubtype="10" fill="hold" nodeType="withEffect">
                                  <p:stCondLst>
                                    <p:cond delay="0"/>
                                  </p:stCondLst>
                                  <p:childTnLst>
                                    <p:set>
                                      <p:cBhvr>
                                        <p:cTn id="89" dur="1" fill="hold">
                                          <p:stCondLst>
                                            <p:cond delay="0"/>
                                          </p:stCondLst>
                                        </p:cTn>
                                        <p:tgtEl>
                                          <p:spTgt spid="611954"/>
                                        </p:tgtEl>
                                        <p:attrNameLst>
                                          <p:attrName>style.visibility</p:attrName>
                                        </p:attrNameLst>
                                      </p:cBhvr>
                                      <p:to>
                                        <p:strVal val="visible"/>
                                      </p:to>
                                    </p:set>
                                    <p:animEffect transition="in" filter="blinds(horizontal)">
                                      <p:cBhvr>
                                        <p:cTn id="90" dur="500"/>
                                        <p:tgtEl>
                                          <p:spTgt spid="611954"/>
                                        </p:tgtEl>
                                      </p:cBhvr>
                                    </p:animEffect>
                                  </p:childTnLst>
                                </p:cTn>
                              </p:par>
                              <p:par>
                                <p:cTn id="91" presetID="3" presetClass="entr" presetSubtype="10" fill="hold" nodeType="withEffect">
                                  <p:stCondLst>
                                    <p:cond delay="0"/>
                                  </p:stCondLst>
                                  <p:childTnLst>
                                    <p:set>
                                      <p:cBhvr>
                                        <p:cTn id="92" dur="1" fill="hold">
                                          <p:stCondLst>
                                            <p:cond delay="0"/>
                                          </p:stCondLst>
                                        </p:cTn>
                                        <p:tgtEl>
                                          <p:spTgt spid="611946"/>
                                        </p:tgtEl>
                                        <p:attrNameLst>
                                          <p:attrName>style.visibility</p:attrName>
                                        </p:attrNameLst>
                                      </p:cBhvr>
                                      <p:to>
                                        <p:strVal val="visible"/>
                                      </p:to>
                                    </p:set>
                                    <p:animEffect transition="in" filter="blinds(horizontal)">
                                      <p:cBhvr>
                                        <p:cTn id="93" dur="500"/>
                                        <p:tgtEl>
                                          <p:spTgt spid="611946"/>
                                        </p:tgtEl>
                                      </p:cBhvr>
                                    </p:animEffect>
                                  </p:childTnLst>
                                </p:cTn>
                              </p:par>
                              <p:par>
                                <p:cTn id="94" presetID="3" presetClass="entr" presetSubtype="10" fill="hold" nodeType="withEffect">
                                  <p:stCondLst>
                                    <p:cond delay="0"/>
                                  </p:stCondLst>
                                  <p:childTnLst>
                                    <p:set>
                                      <p:cBhvr>
                                        <p:cTn id="95" dur="1" fill="hold">
                                          <p:stCondLst>
                                            <p:cond delay="0"/>
                                          </p:stCondLst>
                                        </p:cTn>
                                        <p:tgtEl>
                                          <p:spTgt spid="611948"/>
                                        </p:tgtEl>
                                        <p:attrNameLst>
                                          <p:attrName>style.visibility</p:attrName>
                                        </p:attrNameLst>
                                      </p:cBhvr>
                                      <p:to>
                                        <p:strVal val="visible"/>
                                      </p:to>
                                    </p:set>
                                    <p:animEffect transition="in" filter="blinds(horizontal)">
                                      <p:cBhvr>
                                        <p:cTn id="96" dur="500"/>
                                        <p:tgtEl>
                                          <p:spTgt spid="611948"/>
                                        </p:tgtEl>
                                      </p:cBhvr>
                                    </p:animEffect>
                                  </p:childTnLst>
                                </p:cTn>
                              </p:par>
                              <p:par>
                                <p:cTn id="97" presetID="3" presetClass="entr" presetSubtype="10" fill="hold" nodeType="withEffect">
                                  <p:stCondLst>
                                    <p:cond delay="0"/>
                                  </p:stCondLst>
                                  <p:childTnLst>
                                    <p:set>
                                      <p:cBhvr>
                                        <p:cTn id="98" dur="1" fill="hold">
                                          <p:stCondLst>
                                            <p:cond delay="0"/>
                                          </p:stCondLst>
                                        </p:cTn>
                                        <p:tgtEl>
                                          <p:spTgt spid="611950"/>
                                        </p:tgtEl>
                                        <p:attrNameLst>
                                          <p:attrName>style.visibility</p:attrName>
                                        </p:attrNameLst>
                                      </p:cBhvr>
                                      <p:to>
                                        <p:strVal val="visible"/>
                                      </p:to>
                                    </p:set>
                                    <p:animEffect transition="in" filter="blinds(horizontal)">
                                      <p:cBhvr>
                                        <p:cTn id="99" dur="500"/>
                                        <p:tgtEl>
                                          <p:spTgt spid="611950"/>
                                        </p:tgtEl>
                                      </p:cBhvr>
                                    </p:animEffect>
                                  </p:childTnLst>
                                </p:cTn>
                              </p:par>
                              <p:par>
                                <p:cTn id="100" presetID="3" presetClass="entr" presetSubtype="10" fill="hold" nodeType="withEffect">
                                  <p:stCondLst>
                                    <p:cond delay="0"/>
                                  </p:stCondLst>
                                  <p:childTnLst>
                                    <p:set>
                                      <p:cBhvr>
                                        <p:cTn id="101" dur="1" fill="hold">
                                          <p:stCondLst>
                                            <p:cond delay="0"/>
                                          </p:stCondLst>
                                        </p:cTn>
                                        <p:tgtEl>
                                          <p:spTgt spid="611952"/>
                                        </p:tgtEl>
                                        <p:attrNameLst>
                                          <p:attrName>style.visibility</p:attrName>
                                        </p:attrNameLst>
                                      </p:cBhvr>
                                      <p:to>
                                        <p:strVal val="visible"/>
                                      </p:to>
                                    </p:set>
                                    <p:animEffect transition="in" filter="blinds(horizontal)">
                                      <p:cBhvr>
                                        <p:cTn id="102" dur="500"/>
                                        <p:tgtEl>
                                          <p:spTgt spid="611952"/>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611971"/>
                                        </p:tgtEl>
                                        <p:attrNameLst>
                                          <p:attrName>style.visibility</p:attrName>
                                        </p:attrNameLst>
                                      </p:cBhvr>
                                      <p:to>
                                        <p:strVal val="visible"/>
                                      </p:to>
                                    </p:set>
                                    <p:animEffect transition="in" filter="blinds(horizontal)">
                                      <p:cBhvr>
                                        <p:cTn id="107" dur="500"/>
                                        <p:tgtEl>
                                          <p:spTgt spid="611971"/>
                                        </p:tgtEl>
                                      </p:cBhvr>
                                    </p:animEffect>
                                  </p:childTnLst>
                                </p:cTn>
                              </p:par>
                              <p:par>
                                <p:cTn id="108" presetID="3" presetClass="entr" presetSubtype="10" fill="hold" nodeType="withEffect">
                                  <p:stCondLst>
                                    <p:cond delay="0"/>
                                  </p:stCondLst>
                                  <p:childTnLst>
                                    <p:set>
                                      <p:cBhvr>
                                        <p:cTn id="109" dur="1" fill="hold">
                                          <p:stCondLst>
                                            <p:cond delay="0"/>
                                          </p:stCondLst>
                                        </p:cTn>
                                        <p:tgtEl>
                                          <p:spTgt spid="611970"/>
                                        </p:tgtEl>
                                        <p:attrNameLst>
                                          <p:attrName>style.visibility</p:attrName>
                                        </p:attrNameLst>
                                      </p:cBhvr>
                                      <p:to>
                                        <p:strVal val="visible"/>
                                      </p:to>
                                    </p:set>
                                    <p:animEffect transition="in" filter="blinds(horizontal)">
                                      <p:cBhvr>
                                        <p:cTn id="110" dur="500"/>
                                        <p:tgtEl>
                                          <p:spTgt spid="611970"/>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611973"/>
                                        </p:tgtEl>
                                        <p:attrNameLst>
                                          <p:attrName>style.visibility</p:attrName>
                                        </p:attrNameLst>
                                      </p:cBhvr>
                                      <p:to>
                                        <p:strVal val="visible"/>
                                      </p:to>
                                    </p:set>
                                    <p:animEffect transition="in" filter="blinds(horizontal)">
                                      <p:cBhvr>
                                        <p:cTn id="115" dur="500"/>
                                        <p:tgtEl>
                                          <p:spTgt spid="611973"/>
                                        </p:tgtEl>
                                      </p:cBhvr>
                                    </p:animEffect>
                                  </p:childTnLst>
                                </p:cTn>
                              </p:par>
                              <p:par>
                                <p:cTn id="116" presetID="3" presetClass="entr" presetSubtype="10" fill="hold" nodeType="withEffect">
                                  <p:stCondLst>
                                    <p:cond delay="0"/>
                                  </p:stCondLst>
                                  <p:childTnLst>
                                    <p:set>
                                      <p:cBhvr>
                                        <p:cTn id="117" dur="1" fill="hold">
                                          <p:stCondLst>
                                            <p:cond delay="0"/>
                                          </p:stCondLst>
                                        </p:cTn>
                                        <p:tgtEl>
                                          <p:spTgt spid="611972"/>
                                        </p:tgtEl>
                                        <p:attrNameLst>
                                          <p:attrName>style.visibility</p:attrName>
                                        </p:attrNameLst>
                                      </p:cBhvr>
                                      <p:to>
                                        <p:strVal val="visible"/>
                                      </p:to>
                                    </p:set>
                                    <p:animEffect transition="in" filter="blinds(horizontal)">
                                      <p:cBhvr>
                                        <p:cTn id="118" dur="500"/>
                                        <p:tgtEl>
                                          <p:spTgt spid="611972"/>
                                        </p:tgtEl>
                                      </p:cBhvr>
                                    </p:animEffect>
                                  </p:childTnLst>
                                </p:cTn>
                              </p:par>
                            </p:childTnLst>
                          </p:cTn>
                        </p:par>
                      </p:childTnLst>
                    </p:cTn>
                  </p:par>
                  <p:par>
                    <p:cTn id="119" fill="hold">
                      <p:stCondLst>
                        <p:cond delay="indefinite"/>
                      </p:stCondLst>
                      <p:childTnLst>
                        <p:par>
                          <p:cTn id="120" fill="hold">
                            <p:stCondLst>
                              <p:cond delay="0"/>
                            </p:stCondLst>
                            <p:childTnLst>
                              <p:par>
                                <p:cTn id="121" presetID="6" presetClass="emph" presetSubtype="0" fill="hold" nodeType="clickEffect">
                                  <p:stCondLst>
                                    <p:cond delay="0"/>
                                  </p:stCondLst>
                                  <p:childTnLst>
                                    <p:animScale>
                                      <p:cBhvr>
                                        <p:cTn id="122" dur="2000" fill="hold"/>
                                        <p:tgtEl>
                                          <p:spTgt spid="2"/>
                                        </p:tgtEl>
                                      </p:cBhvr>
                                      <p:by x="1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931" grpId="0" bldLvl="0" animBg="1"/>
      <p:bldP spid="611933" grpId="0" bldLvl="0" animBg="1"/>
      <p:bldP spid="611935" grpId="0" bldLvl="0" animBg="1"/>
      <p:bldP spid="611937" grpId="0" bldLvl="0" animBg="1"/>
      <p:bldP spid="611939" grpId="0" bldLvl="0" animBg="1"/>
      <p:bldP spid="611941" grpId="0" bldLvl="0" animBg="1"/>
      <p:bldP spid="611943" grpId="0" bldLvl="0" animBg="1"/>
      <p:bldP spid="611945" grpId="0" bldLvl="0" animBg="1"/>
      <p:bldP spid="611965" grpId="0" bldLvl="0" animBg="1"/>
      <p:bldP spid="611971" grpId="0" bldLvl="0" animBg="1"/>
      <p:bldP spid="61197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广度优先搜索的</a:t>
            </a:r>
            <a:r>
              <a:rPr lang="zh-CN" altLang="en-US"/>
              <a:t>算法</a:t>
            </a:r>
            <a:endParaRPr lang="zh-CN" altLang="en-US"/>
          </a:p>
        </p:txBody>
      </p:sp>
      <p:sp>
        <p:nvSpPr>
          <p:cNvPr id="4" name="页脚占位符 3"/>
          <p:cNvSpPr>
            <a:spLocks noGrp="1"/>
          </p:cNvSpPr>
          <p:nvPr>
            <p:ph type="ftr" sz="quarter" idx="11"/>
          </p:nvPr>
        </p:nvSpPr>
        <p:spPr/>
        <p:txBody>
          <a:bodyPr/>
          <a:p>
            <a:pPr>
              <a:defRPr/>
            </a:pPr>
            <a:r>
              <a:rPr lang="en-US"/>
              <a:t>高级算法设计与分析 卢亚辉</a:t>
            </a:r>
            <a:endParaRPr lang="en-US"/>
          </a:p>
        </p:txBody>
      </p:sp>
      <p:sp>
        <p:nvSpPr>
          <p:cNvPr id="5" name="灯片编号占位符 4"/>
          <p:cNvSpPr>
            <a:spLocks noGrp="1"/>
          </p:cNvSpPr>
          <p:nvPr>
            <p:ph type="sldNum" sz="quarter" idx="12"/>
          </p:nvPr>
        </p:nvSpPr>
        <p:spPr/>
        <p:txBody>
          <a:bodyPr/>
          <a:p>
            <a:pPr lvl="0"/>
            <a:fld id="{86CB4B4D-7CA3-9044-876B-883B54F8677D}" type="slidenum">
              <a:rPr lang="en-US" altLang="zh-CN" smtClean="0"/>
            </a:fld>
            <a:endParaRPr lang="zh-CN" altLang="en-US"/>
          </a:p>
        </p:txBody>
      </p:sp>
      <p:pic>
        <p:nvPicPr>
          <p:cNvPr id="8" name="内容占位符 7"/>
          <p:cNvPicPr>
            <a:picLocks noChangeAspect="1"/>
          </p:cNvPicPr>
          <p:nvPr>
            <p:ph idx="1"/>
          </p:nvPr>
        </p:nvPicPr>
        <p:blipFill>
          <a:blip r:embed="rId1"/>
          <a:stretch>
            <a:fillRect/>
          </a:stretch>
        </p:blipFill>
        <p:spPr>
          <a:xfrm>
            <a:off x="751840" y="1452880"/>
            <a:ext cx="7639050" cy="4248150"/>
          </a:xfrm>
          <a:prstGeom prst="rect">
            <a:avLst/>
          </a:prstGeom>
        </p:spPr>
      </p:pic>
      <p:sp>
        <p:nvSpPr>
          <p:cNvPr id="3" name="文本框 2"/>
          <p:cNvSpPr txBox="1"/>
          <p:nvPr/>
        </p:nvSpPr>
        <p:spPr>
          <a:xfrm>
            <a:off x="991870" y="5855335"/>
            <a:ext cx="5601335" cy="645160"/>
          </a:xfrm>
          <a:prstGeom prst="rect">
            <a:avLst/>
          </a:prstGeom>
          <a:noFill/>
        </p:spPr>
        <p:txBody>
          <a:bodyPr wrap="square" rtlCol="0">
            <a:spAutoFit/>
          </a:bodyPr>
          <a:p>
            <a:r>
              <a:rPr lang="zh-CN" altLang="en-US"/>
              <a:t>可以参考书上对于图的</a:t>
            </a:r>
            <a:r>
              <a:rPr lang="en-US" altLang="zh-CN"/>
              <a:t>BFS</a:t>
            </a:r>
            <a:r>
              <a:rPr lang="zh-CN" altLang="en-US"/>
              <a:t>算法</a:t>
            </a:r>
            <a:endParaRPr lang="zh-CN" altLang="en-US"/>
          </a:p>
          <a:p>
            <a:r>
              <a:rPr lang="zh-CN" altLang="en-US"/>
              <a:t>核心思想是使用队列</a:t>
            </a:r>
            <a:r>
              <a:rPr lang="en-US" altLang="zh-CN"/>
              <a:t>Queue</a:t>
            </a:r>
            <a:r>
              <a:rPr lang="zh-CN" altLang="en-US"/>
              <a:t>实现</a:t>
            </a:r>
            <a:r>
              <a:rPr lang="en-US" altLang="zh-CN"/>
              <a:t>FIFO</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390146" name="Rectangle 2"/>
          <p:cNvSpPr>
            <a:spLocks noGrp="1" noChangeArrowheads="1"/>
          </p:cNvSpPr>
          <p:nvPr>
            <p:ph type="title"/>
          </p:nvPr>
        </p:nvSpPr>
        <p:spPr>
          <a:xfrm>
            <a:off x="685483" y="93980"/>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广度优先搜索的性能</a:t>
            </a:r>
            <a:endPar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390147" name="Rectangle 3"/>
          <p:cNvSpPr>
            <a:spLocks noGrp="1"/>
          </p:cNvSpPr>
          <p:nvPr>
            <p:ph idx="1"/>
          </p:nvPr>
        </p:nvSpPr>
        <p:spPr>
          <a:xfrm>
            <a:off x="684213" y="1484313"/>
            <a:ext cx="7772400" cy="4824412"/>
          </a:xfrm>
        </p:spPr>
        <p:txBody>
          <a:bodyPr vert="horz" wrap="square" lIns="91440" tIns="45720" rIns="91440" bIns="45720" anchor="t" anchorCtr="0"/>
          <a:p>
            <a:pPr eaLnBrk="1" hangingPunct="1"/>
            <a:r>
              <a:rPr lang="zh-CN" altLang="en-US" sz="2800" dirty="0">
                <a:latin typeface="Times New Roman" panose="02020603050405020304" pitchFamily="18" charset="0"/>
              </a:rPr>
              <a:t>从</a:t>
            </a:r>
            <a:r>
              <a:rPr lang="en-US" altLang="zh-CN" sz="2800" dirty="0">
                <a:latin typeface="Times New Roman" panose="02020603050405020304" pitchFamily="18" charset="0"/>
              </a:rPr>
              <a:t>4</a:t>
            </a:r>
            <a:r>
              <a:rPr lang="zh-CN" altLang="en-US" sz="2800" dirty="0">
                <a:latin typeface="Times New Roman" panose="02020603050405020304" pitchFamily="18" charset="0"/>
              </a:rPr>
              <a:t>种度量来评价广度优先搜索：</a:t>
            </a:r>
            <a:endParaRPr lang="zh-CN" altLang="en-US" sz="2800" dirty="0">
              <a:latin typeface="Times New Roman" panose="02020603050405020304" pitchFamily="18" charset="0"/>
            </a:endParaRPr>
          </a:p>
          <a:p>
            <a:pPr lvl="1" eaLnBrk="1" hangingPunct="1"/>
            <a:r>
              <a:rPr lang="zh-CN" altLang="en-US" sz="2400" dirty="0">
                <a:latin typeface="Times New Roman" panose="02020603050405020304" pitchFamily="18" charset="0"/>
                <a:ea typeface="黑体" panose="02010609060101010101" pitchFamily="49" charset="-122"/>
              </a:rPr>
              <a:t>完备性</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总能找到一个解</a:t>
            </a:r>
            <a:endParaRPr lang="zh-CN" altLang="en-US" sz="2400" dirty="0">
              <a:latin typeface="Times New Roman" panose="02020603050405020304" pitchFamily="18" charset="0"/>
              <a:ea typeface="黑体" panose="02010609060101010101" pitchFamily="49" charset="-122"/>
            </a:endParaRPr>
          </a:p>
          <a:p>
            <a:pPr lvl="1" eaLnBrk="1" hangingPunct="1"/>
            <a:r>
              <a:rPr lang="zh-CN" altLang="en-US" sz="2400" dirty="0">
                <a:latin typeface="Times New Roman" panose="02020603050405020304" pitchFamily="18" charset="0"/>
                <a:ea typeface="黑体" panose="02010609060101010101" pitchFamily="49" charset="-122"/>
              </a:rPr>
              <a:t>如果每步扩展的代价相同时，广度优先搜索能找到最优解</a:t>
            </a:r>
            <a:endParaRPr lang="zh-CN" altLang="en-US" sz="2400" dirty="0">
              <a:latin typeface="Times New Roman" panose="02020603050405020304" pitchFamily="18" charset="0"/>
              <a:ea typeface="黑体" panose="02010609060101010101" pitchFamily="49" charset="-122"/>
            </a:endParaRPr>
          </a:p>
          <a:p>
            <a:pPr lvl="1" eaLnBrk="1" hangingPunct="1"/>
            <a:r>
              <a:rPr lang="zh-CN" altLang="en-US" sz="2400" dirty="0">
                <a:latin typeface="Times New Roman" panose="02020603050405020304" pitchFamily="18" charset="0"/>
                <a:ea typeface="黑体" panose="02010609060101010101" pitchFamily="49" charset="-122"/>
              </a:rPr>
              <a:t>内存代价是比执行时间代价更大的问题</a:t>
            </a:r>
            <a:r>
              <a:rPr lang="en-US" altLang="zh-CN" sz="2400" dirty="0">
                <a:latin typeface="Times New Roman" panose="02020603050405020304" pitchFamily="18" charset="0"/>
                <a:ea typeface="黑体" panose="02010609060101010101" pitchFamily="49" charset="-122"/>
              </a:rPr>
              <a:t>(</a:t>
            </a:r>
            <a:r>
              <a:rPr lang="en-US" altLang="zh-CN" sz="2400" i="1" dirty="0">
                <a:latin typeface="Times New Roman" panose="02020603050405020304" pitchFamily="18" charset="0"/>
                <a:ea typeface="黑体" panose="02010609060101010101" pitchFamily="49" charset="-122"/>
              </a:rPr>
              <a:t>O</a:t>
            </a:r>
            <a:r>
              <a:rPr lang="en-US" altLang="zh-CN" sz="2400" dirty="0">
                <a:latin typeface="Times New Roman" panose="02020603050405020304" pitchFamily="18" charset="0"/>
                <a:ea typeface="黑体" panose="02010609060101010101" pitchFamily="49" charset="-122"/>
              </a:rPr>
              <a:t>(b</a:t>
            </a:r>
            <a:r>
              <a:rPr lang="en-US" altLang="zh-CN" sz="2400" baseline="30000" dirty="0">
                <a:latin typeface="Times New Roman" panose="02020603050405020304" pitchFamily="18" charset="0"/>
                <a:ea typeface="黑体" panose="02010609060101010101" pitchFamily="49" charset="-122"/>
              </a:rPr>
              <a:t>d+1</a:t>
            </a:r>
            <a:r>
              <a:rPr lang="en-US" altLang="zh-CN" sz="2400" dirty="0">
                <a:latin typeface="Times New Roman" panose="02020603050405020304" pitchFamily="18" charset="0"/>
                <a:ea typeface="黑体" panose="02010609060101010101" pitchFamily="49" charset="-122"/>
              </a:rPr>
              <a:t>))</a:t>
            </a:r>
            <a:endParaRPr lang="en-US" altLang="zh-CN" sz="2400" dirty="0">
              <a:latin typeface="Times New Roman" panose="02020603050405020304" pitchFamily="18" charset="0"/>
              <a:ea typeface="黑体" panose="02010609060101010101" pitchFamily="49" charset="-122"/>
            </a:endParaRPr>
          </a:p>
          <a:p>
            <a:pPr lvl="1" eaLnBrk="1" hangingPunct="1"/>
            <a:r>
              <a:rPr lang="zh-CN" altLang="en-US" sz="2400" dirty="0">
                <a:latin typeface="Times New Roman" panose="02020603050405020304" pitchFamily="18" charset="0"/>
                <a:ea typeface="黑体" panose="02010609060101010101" pitchFamily="49" charset="-122"/>
              </a:rPr>
              <a:t>指数级的时间代价</a:t>
            </a:r>
            <a:endParaRPr lang="en-US" altLang="zh-CN" sz="2400" dirty="0">
              <a:latin typeface="Times New Roman" panose="02020603050405020304" pitchFamily="18" charset="0"/>
              <a:ea typeface="黑体" panose="02010609060101010101" pitchFamily="49" charset="-122"/>
            </a:endParaRPr>
          </a:p>
        </p:txBody>
      </p:sp>
      <p:pic>
        <p:nvPicPr>
          <p:cNvPr id="35845" name="Picture 57"/>
          <p:cNvPicPr>
            <a:picLocks noChangeAspect="1"/>
          </p:cNvPicPr>
          <p:nvPr/>
        </p:nvPicPr>
        <p:blipFill>
          <a:blip r:embed="rId1"/>
          <a:stretch>
            <a:fillRect/>
          </a:stretch>
        </p:blipFill>
        <p:spPr>
          <a:xfrm>
            <a:off x="214313" y="4152900"/>
            <a:ext cx="8391525" cy="27051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0147">
                                            <p:txEl>
                                              <p:charRg st="0" end="16"/>
                                            </p:txEl>
                                          </p:spTgt>
                                        </p:tgtEl>
                                        <p:attrNameLst>
                                          <p:attrName>style.visibility</p:attrName>
                                        </p:attrNameLst>
                                      </p:cBhvr>
                                      <p:to>
                                        <p:strVal val="visible"/>
                                      </p:to>
                                    </p:set>
                                    <p:animEffect transition="in" filter="blinds(horizontal)">
                                      <p:cBhvr>
                                        <p:cTn id="7" dur="500"/>
                                        <p:tgtEl>
                                          <p:spTgt spid="390147">
                                            <p:txEl>
                                              <p:charRg st="0" end="1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0147">
                                            <p:txEl>
                                              <p:charRg st="16" end="28"/>
                                            </p:txEl>
                                          </p:spTgt>
                                        </p:tgtEl>
                                        <p:attrNameLst>
                                          <p:attrName>style.visibility</p:attrName>
                                        </p:attrNameLst>
                                      </p:cBhvr>
                                      <p:to>
                                        <p:strVal val="visible"/>
                                      </p:to>
                                    </p:set>
                                    <p:animEffect transition="in" filter="blinds(horizontal)">
                                      <p:cBhvr>
                                        <p:cTn id="10" dur="500"/>
                                        <p:tgtEl>
                                          <p:spTgt spid="390147">
                                            <p:txEl>
                                              <p:charRg st="16" end="2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90147">
                                            <p:txEl>
                                              <p:charRg st="28" end="54"/>
                                            </p:txEl>
                                          </p:spTgt>
                                        </p:tgtEl>
                                        <p:attrNameLst>
                                          <p:attrName>style.visibility</p:attrName>
                                        </p:attrNameLst>
                                      </p:cBhvr>
                                      <p:to>
                                        <p:strVal val="visible"/>
                                      </p:to>
                                    </p:set>
                                    <p:animEffect transition="in" filter="blinds(horizontal)">
                                      <p:cBhvr>
                                        <p:cTn id="13" dur="500"/>
                                        <p:tgtEl>
                                          <p:spTgt spid="390147">
                                            <p:txEl>
                                              <p:charRg st="28" end="5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90147">
                                            <p:txEl>
                                              <p:charRg st="54" end="81"/>
                                            </p:txEl>
                                          </p:spTgt>
                                        </p:tgtEl>
                                        <p:attrNameLst>
                                          <p:attrName>style.visibility</p:attrName>
                                        </p:attrNameLst>
                                      </p:cBhvr>
                                      <p:to>
                                        <p:strVal val="visible"/>
                                      </p:to>
                                    </p:set>
                                    <p:animEffect transition="in" filter="blinds(horizontal)">
                                      <p:cBhvr>
                                        <p:cTn id="16" dur="500"/>
                                        <p:tgtEl>
                                          <p:spTgt spid="390147">
                                            <p:txEl>
                                              <p:charRg st="54" end="8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90147">
                                            <p:txEl>
                                              <p:charRg st="81" end="90"/>
                                            </p:txEl>
                                          </p:spTgt>
                                        </p:tgtEl>
                                        <p:attrNameLst>
                                          <p:attrName>style.visibility</p:attrName>
                                        </p:attrNameLst>
                                      </p:cBhvr>
                                      <p:to>
                                        <p:strVal val="visible"/>
                                      </p:to>
                                    </p:set>
                                    <p:animEffect transition="in" filter="blinds(horizontal)">
                                      <p:cBhvr>
                                        <p:cTn id="19" dur="500"/>
                                        <p:tgtEl>
                                          <p:spTgt spid="390147">
                                            <p:txEl>
                                              <p:charRg st="81" end="9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391170" name="Rectangle 2"/>
          <p:cNvSpPr>
            <a:spLocks noGrp="1" noChangeArrowheads="1"/>
          </p:cNvSpPr>
          <p:nvPr>
            <p:ph type="title"/>
          </p:nvPr>
        </p:nvSpPr>
        <p:spPr>
          <a:xfrm>
            <a:off x="287655" y="148590"/>
            <a:ext cx="8569325"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j-lt"/>
                <a:ea typeface="+mj-ea"/>
                <a:cs typeface="+mj-cs"/>
              </a:rPr>
              <a:t>深度优先搜索</a:t>
            </a:r>
            <a:endParaRPr kumimoji="1" lang="en-US" altLang="zh-CN" sz="4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391171" name="Rectangle 3"/>
          <p:cNvSpPr>
            <a:spLocks noGrp="1"/>
          </p:cNvSpPr>
          <p:nvPr>
            <p:ph idx="1"/>
          </p:nvPr>
        </p:nvSpPr>
        <p:spPr>
          <a:xfrm>
            <a:off x="201930" y="1548130"/>
            <a:ext cx="4074795" cy="4824095"/>
          </a:xfrm>
        </p:spPr>
        <p:txBody>
          <a:bodyPr vert="horz" wrap="square" lIns="91440" tIns="45720" rIns="91440" bIns="45720" anchor="t" anchorCtr="0"/>
          <a:p>
            <a:pPr eaLnBrk="1" hangingPunct="1">
              <a:lnSpc>
                <a:spcPct val="90000"/>
              </a:lnSpc>
            </a:pPr>
            <a:r>
              <a:rPr lang="zh-CN" altLang="en-US" sz="2000" dirty="0"/>
              <a:t>深度优先搜索过程：</a:t>
            </a:r>
            <a:endParaRPr lang="en-US" altLang="zh-CN" sz="2000" dirty="0"/>
          </a:p>
          <a:p>
            <a:pPr lvl="1" eaLnBrk="1" hangingPunct="1">
              <a:lnSpc>
                <a:spcPct val="90000"/>
              </a:lnSpc>
            </a:pPr>
            <a:r>
              <a:rPr lang="zh-CN" altLang="en-US" sz="2000" dirty="0">
                <a:latin typeface="黑体" panose="02010609060101010101" pitchFamily="49" charset="-122"/>
                <a:ea typeface="黑体" panose="02010609060101010101" pitchFamily="49" charset="-122"/>
              </a:rPr>
              <a:t>总是扩展搜索树的当前扩展分支</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边缘</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中最深的节点</a:t>
            </a:r>
            <a:endParaRPr lang="en-US" altLang="zh-CN" sz="2000" dirty="0">
              <a:latin typeface="Times New Roman" panose="02020603050405020304" pitchFamily="18" charset="0"/>
              <a:ea typeface="黑体" panose="02010609060101010101" pitchFamily="49" charset="-122"/>
            </a:endParaRPr>
          </a:p>
          <a:p>
            <a:pPr lvl="1" eaLnBrk="1" hangingPunct="1">
              <a:lnSpc>
                <a:spcPct val="90000"/>
              </a:lnSpc>
            </a:pPr>
            <a:r>
              <a:rPr lang="zh-CN" altLang="en-US" sz="2000" dirty="0">
                <a:latin typeface="黑体" panose="02010609060101010101" pitchFamily="49" charset="-122"/>
                <a:ea typeface="黑体" panose="02010609060101010101" pitchFamily="49" charset="-122"/>
              </a:rPr>
              <a:t>搜索直接伸展到搜索树的最深层，直到那里的节点没有后继节点</a:t>
            </a:r>
            <a:endParaRPr lang="zh-CN" altLang="en-US" sz="2000" dirty="0">
              <a:latin typeface="黑体" panose="02010609060101010101" pitchFamily="49" charset="-122"/>
              <a:ea typeface="黑体" panose="02010609060101010101" pitchFamily="49" charset="-122"/>
            </a:endParaRPr>
          </a:p>
          <a:p>
            <a:pPr lvl="1" eaLnBrk="1" hangingPunct="1">
              <a:lnSpc>
                <a:spcPct val="90000"/>
              </a:lnSpc>
            </a:pPr>
            <a:r>
              <a:rPr lang="zh-CN" altLang="en-US" sz="2000" dirty="0">
                <a:latin typeface="黑体" panose="02010609060101010101" pitchFamily="49" charset="-122"/>
                <a:ea typeface="黑体" panose="02010609060101010101" pitchFamily="49" charset="-122"/>
              </a:rPr>
              <a:t>那些没有后继节点的节点扩展完毕就从边缘中去掉</a:t>
            </a:r>
            <a:endParaRPr lang="en-US" altLang="zh-CN" sz="2000" dirty="0">
              <a:latin typeface="黑体" panose="02010609060101010101" pitchFamily="49" charset="-122"/>
              <a:ea typeface="黑体" panose="02010609060101010101" pitchFamily="49" charset="-122"/>
            </a:endParaRPr>
          </a:p>
          <a:p>
            <a:pPr lvl="1" eaLnBrk="1" hangingPunct="1">
              <a:lnSpc>
                <a:spcPct val="90000"/>
              </a:lnSpc>
            </a:pPr>
            <a:r>
              <a:rPr lang="zh-CN" altLang="en-US" sz="2000" dirty="0">
                <a:latin typeface="黑体" panose="02010609060101010101" pitchFamily="49" charset="-122"/>
                <a:ea typeface="黑体" panose="02010609060101010101" pitchFamily="49" charset="-122"/>
              </a:rPr>
              <a:t>然后搜索算法回退下一个还有未扩展后继节点的上层节点继续扩展</a:t>
            </a:r>
            <a:endParaRPr lang="zh-CN" altLang="en-US" sz="2000" dirty="0">
              <a:latin typeface="黑体" panose="02010609060101010101" pitchFamily="49" charset="-122"/>
              <a:ea typeface="黑体" panose="02010609060101010101" pitchFamily="49" charset="-122"/>
            </a:endParaRPr>
          </a:p>
          <a:p>
            <a:pPr eaLnBrk="1" hangingPunct="1">
              <a:lnSpc>
                <a:spcPct val="90000"/>
              </a:lnSpc>
            </a:pPr>
            <a:r>
              <a:rPr lang="zh-CN" altLang="en-US" sz="2000" dirty="0">
                <a:solidFill>
                  <a:srgbClr val="FF0000"/>
                </a:solidFill>
                <a:latin typeface="Times New Roman" panose="02020603050405020304" pitchFamily="18" charset="0"/>
              </a:rPr>
              <a:t>回溯搜索</a:t>
            </a:r>
            <a:r>
              <a:rPr lang="zh-CN" altLang="en-US" sz="2000" dirty="0">
                <a:latin typeface="Times New Roman" panose="02020603050405020304" pitchFamily="18" charset="0"/>
              </a:rPr>
              <a:t>：每次只产生一个后继节点而不是所有的后继节点</a:t>
            </a:r>
            <a:endParaRPr lang="en-US" altLang="zh-CN" sz="2000" dirty="0">
              <a:latin typeface="Times New Roman" panose="02020603050405020304" pitchFamily="18" charset="0"/>
            </a:endParaRPr>
          </a:p>
        </p:txBody>
      </p:sp>
      <p:pic>
        <p:nvPicPr>
          <p:cNvPr id="40964" name="Picture 2"/>
          <p:cNvPicPr>
            <a:picLocks noChangeAspect="1"/>
          </p:cNvPicPr>
          <p:nvPr/>
        </p:nvPicPr>
        <p:blipFill>
          <a:blip r:embed="rId1"/>
          <a:stretch>
            <a:fillRect/>
          </a:stretch>
        </p:blipFill>
        <p:spPr>
          <a:xfrm>
            <a:off x="4276725" y="1420495"/>
            <a:ext cx="4508500" cy="3822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1171">
                                            <p:txEl>
                                              <p:charRg st="10" end="35"/>
                                            </p:txEl>
                                          </p:spTgt>
                                        </p:tgtEl>
                                        <p:attrNameLst>
                                          <p:attrName>style.visibility</p:attrName>
                                        </p:attrNameLst>
                                      </p:cBhvr>
                                      <p:to>
                                        <p:strVal val="visible"/>
                                      </p:to>
                                    </p:set>
                                    <p:animEffect transition="in" filter="blinds(horizontal)">
                                      <p:cBhvr>
                                        <p:cTn id="7" dur="500"/>
                                        <p:tgtEl>
                                          <p:spTgt spid="391171">
                                            <p:txEl>
                                              <p:charRg st="10" end="3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1171">
                                            <p:txEl>
                                              <p:charRg st="35" end="64"/>
                                            </p:txEl>
                                          </p:spTgt>
                                        </p:tgtEl>
                                        <p:attrNameLst>
                                          <p:attrName>style.visibility</p:attrName>
                                        </p:attrNameLst>
                                      </p:cBhvr>
                                      <p:to>
                                        <p:strVal val="visible"/>
                                      </p:to>
                                    </p:set>
                                    <p:animEffect transition="in" filter="blinds(horizontal)">
                                      <p:cBhvr>
                                        <p:cTn id="12" dur="500"/>
                                        <p:tgtEl>
                                          <p:spTgt spid="391171">
                                            <p:txEl>
                                              <p:charRg st="35" end="6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1171">
                                            <p:txEl>
                                              <p:charRg st="64" end="87"/>
                                            </p:txEl>
                                          </p:spTgt>
                                        </p:tgtEl>
                                        <p:attrNameLst>
                                          <p:attrName>style.visibility</p:attrName>
                                        </p:attrNameLst>
                                      </p:cBhvr>
                                      <p:to>
                                        <p:strVal val="visible"/>
                                      </p:to>
                                    </p:set>
                                    <p:animEffect transition="in" filter="blinds(horizontal)">
                                      <p:cBhvr>
                                        <p:cTn id="17" dur="500"/>
                                        <p:tgtEl>
                                          <p:spTgt spid="391171">
                                            <p:txEl>
                                              <p:charRg st="64" end="8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91171">
                                            <p:txEl>
                                              <p:charRg st="87" end="117"/>
                                            </p:txEl>
                                          </p:spTgt>
                                        </p:tgtEl>
                                        <p:attrNameLst>
                                          <p:attrName>style.visibility</p:attrName>
                                        </p:attrNameLst>
                                      </p:cBhvr>
                                      <p:to>
                                        <p:strVal val="visible"/>
                                      </p:to>
                                    </p:set>
                                    <p:animEffect transition="in" filter="blinds(horizontal)">
                                      <p:cBhvr>
                                        <p:cTn id="22" dur="500"/>
                                        <p:tgtEl>
                                          <p:spTgt spid="391171">
                                            <p:txEl>
                                              <p:charRg st="87" end="11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91171">
                                            <p:txEl>
                                              <p:charRg st="117" end="144"/>
                                            </p:txEl>
                                          </p:spTgt>
                                        </p:tgtEl>
                                        <p:attrNameLst>
                                          <p:attrName>style.visibility</p:attrName>
                                        </p:attrNameLst>
                                      </p:cBhvr>
                                      <p:to>
                                        <p:strVal val="visible"/>
                                      </p:to>
                                    </p:set>
                                    <p:animEffect transition="in" filter="blinds(horizontal)">
                                      <p:cBhvr>
                                        <p:cTn id="27" dur="500"/>
                                        <p:tgtEl>
                                          <p:spTgt spid="391171">
                                            <p:txEl>
                                              <p:charRg st="117" end="1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2"/>
          </p:nvPr>
        </p:nvSpPr>
        <p:spPr/>
        <p:txBody>
          <a:bodyPr/>
          <a:p>
            <a:pPr lvl="0"/>
            <a:fld id="{86CB4B4D-7CA3-9044-876B-883B54F8677D}" type="slidenum">
              <a:rPr/>
            </a:fld>
            <a:endParaRPr/>
          </a:p>
        </p:txBody>
      </p:sp>
      <p:pic>
        <p:nvPicPr>
          <p:cNvPr id="3" name="图片 2"/>
          <p:cNvPicPr>
            <a:picLocks noChangeAspect="1"/>
          </p:cNvPicPr>
          <p:nvPr/>
        </p:nvPicPr>
        <p:blipFill>
          <a:blip r:embed="rId1"/>
          <a:stretch>
            <a:fillRect/>
          </a:stretch>
        </p:blipFill>
        <p:spPr>
          <a:xfrm>
            <a:off x="1190625" y="1123950"/>
            <a:ext cx="6762750" cy="4610100"/>
          </a:xfrm>
          <a:prstGeom prst="rect">
            <a:avLst/>
          </a:prstGeom>
        </p:spPr>
      </p:pic>
      <p:sp>
        <p:nvSpPr>
          <p:cNvPr id="4" name="文本框 3"/>
          <p:cNvSpPr txBox="1"/>
          <p:nvPr/>
        </p:nvSpPr>
        <p:spPr>
          <a:xfrm>
            <a:off x="991870" y="5855335"/>
            <a:ext cx="5601335" cy="645160"/>
          </a:xfrm>
          <a:prstGeom prst="rect">
            <a:avLst/>
          </a:prstGeom>
          <a:noFill/>
        </p:spPr>
        <p:txBody>
          <a:bodyPr wrap="square" rtlCol="0">
            <a:spAutoFit/>
          </a:bodyPr>
          <a:p>
            <a:r>
              <a:rPr lang="zh-CN" altLang="en-US"/>
              <a:t>可以参考书上对于图的</a:t>
            </a:r>
            <a:r>
              <a:rPr lang="en-US" altLang="zh-CN"/>
              <a:t>DFS</a:t>
            </a:r>
            <a:r>
              <a:rPr lang="zh-CN" altLang="en-US"/>
              <a:t>算法</a:t>
            </a:r>
            <a:endParaRPr lang="zh-CN" altLang="en-US"/>
          </a:p>
          <a:p>
            <a:r>
              <a:rPr lang="zh-CN" altLang="en-US"/>
              <a:t>核心思想是使用</a:t>
            </a:r>
            <a:r>
              <a:rPr lang="en-US" altLang="zh-CN"/>
              <a:t>Stack</a:t>
            </a:r>
            <a:r>
              <a:rPr lang="zh-CN" altLang="en-US"/>
              <a:t>实现</a:t>
            </a:r>
            <a:r>
              <a:rPr lang="en-US" altLang="zh-CN"/>
              <a:t>FILO</a:t>
            </a:r>
            <a:endParaRPr lang="zh-CN" altLang="en-US"/>
          </a:p>
        </p:txBody>
      </p:sp>
      <p:sp>
        <p:nvSpPr>
          <p:cNvPr id="27" name="Shape 27"/>
          <p:cNvSpPr>
            <a:spLocks noGrp="1"/>
          </p:cNvSpPr>
          <p:nvPr>
            <p:ph type="title" idx="4294967295"/>
          </p:nvPr>
        </p:nvSpPr>
        <p:spPr>
          <a:xfrm>
            <a:off x="0" y="274955"/>
            <a:ext cx="8229600" cy="535305"/>
          </a:xfrm>
          <a:prstGeom prst="rect">
            <a:avLst/>
          </a:prstGeom>
        </p:spPr>
        <p:txBody>
          <a:bodyPr lIns="0" tIns="0" rIns="0" bIns="0">
            <a:normAutofit fontScale="90000"/>
          </a:bodyPr>
          <a:lstStyle>
            <a:lvl1pPr>
              <a:def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defRPr sz="1800"/>
            </a:pPr>
            <a:r>
              <a:rPr lang="en-US" sz="4400"/>
              <a:t>DFS</a:t>
            </a:r>
            <a:r>
              <a:rPr lang="zh-CN" altLang="en-US" sz="4400"/>
              <a:t>算法</a:t>
            </a:r>
            <a:endParaRPr lang="zh-CN" altLang="en-US" sz="440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395266" name="Rectangle 2"/>
          <p:cNvSpPr>
            <a:spLocks noGrp="1" noChangeArrowheads="1"/>
          </p:cNvSpPr>
          <p:nvPr>
            <p:ph type="title"/>
          </p:nvPr>
        </p:nvSpPr>
        <p:spPr>
          <a:xfrm>
            <a:off x="766128" y="85090"/>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深度优先搜索的性能</a:t>
            </a:r>
            <a:endPar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43011" name="Rectangle 3"/>
          <p:cNvSpPr>
            <a:spLocks noGrp="1"/>
          </p:cNvSpPr>
          <p:nvPr>
            <p:ph idx="1"/>
          </p:nvPr>
        </p:nvSpPr>
        <p:spPr>
          <a:xfrm>
            <a:off x="684213" y="1484313"/>
            <a:ext cx="7772400" cy="4824412"/>
          </a:xfrm>
        </p:spPr>
        <p:txBody>
          <a:bodyPr vert="horz" wrap="square" lIns="91440" tIns="45720" rIns="91440" bIns="45720" anchor="t" anchorCtr="0"/>
          <a:p>
            <a:pPr eaLnBrk="1" hangingPunct="1">
              <a:lnSpc>
                <a:spcPct val="90000"/>
              </a:lnSpc>
            </a:pPr>
            <a:r>
              <a:rPr lang="zh-CN" altLang="en-US" dirty="0"/>
              <a:t>深度优先搜索通过后进先出队列</a:t>
            </a:r>
            <a:r>
              <a:rPr lang="en-US" altLang="zh-CN" dirty="0">
                <a:latin typeface="Times New Roman" panose="02020603050405020304" pitchFamily="18" charset="0"/>
              </a:rPr>
              <a:t>LIFO(</a:t>
            </a:r>
            <a:r>
              <a:rPr lang="zh-CN" altLang="en-US" dirty="0">
                <a:latin typeface="Times New Roman" panose="02020603050405020304" pitchFamily="18" charset="0"/>
              </a:rPr>
              <a:t>栈</a:t>
            </a:r>
            <a:r>
              <a:rPr lang="en-US" altLang="zh-CN" dirty="0">
                <a:latin typeface="Times New Roman" panose="02020603050405020304" pitchFamily="18" charset="0"/>
              </a:rPr>
              <a:t>)</a:t>
            </a:r>
            <a:r>
              <a:rPr lang="zh-CN" altLang="en-US" dirty="0">
                <a:latin typeface="Times New Roman" panose="02020603050405020304" pitchFamily="18" charset="0"/>
              </a:rPr>
              <a:t>调用</a:t>
            </a:r>
            <a:r>
              <a:rPr lang="en-US" altLang="zh-CN" dirty="0">
                <a:latin typeface="Times New Roman" panose="02020603050405020304" pitchFamily="18" charset="0"/>
              </a:rPr>
              <a:t>Tree-Search</a:t>
            </a:r>
            <a:r>
              <a:rPr lang="zh-CN" altLang="en-US" dirty="0">
                <a:latin typeface="Times New Roman" panose="02020603050405020304" pitchFamily="18" charset="0"/>
              </a:rPr>
              <a:t>实现 </a:t>
            </a:r>
            <a:r>
              <a:rPr lang="en-US" altLang="zh-CN" dirty="0">
                <a:latin typeface="Times New Roman" panose="02020603050405020304" pitchFamily="18" charset="0"/>
              </a:rPr>
              <a:t>/ </a:t>
            </a:r>
            <a:r>
              <a:rPr lang="zh-CN" altLang="en-US" dirty="0">
                <a:latin typeface="Times New Roman" panose="02020603050405020304" pitchFamily="18" charset="0"/>
              </a:rPr>
              <a:t>通常使用递归函数实现，依次对当前节点的子节点调用该函数</a:t>
            </a:r>
            <a:endParaRPr lang="en-US" altLang="zh-CN" dirty="0">
              <a:latin typeface="Times New Roman" panose="02020603050405020304" pitchFamily="18" charset="0"/>
            </a:endParaRPr>
          </a:p>
          <a:p>
            <a:pPr eaLnBrk="1" hangingPunct="1">
              <a:lnSpc>
                <a:spcPct val="90000"/>
              </a:lnSpc>
            </a:pPr>
            <a:r>
              <a:rPr lang="zh-CN" altLang="en-US" dirty="0">
                <a:latin typeface="Times New Roman" panose="02020603050405020304" pitchFamily="18" charset="0"/>
              </a:rPr>
              <a:t>性能：</a:t>
            </a:r>
            <a:endParaRPr lang="zh-CN" altLang="en-US" dirty="0">
              <a:latin typeface="Times New Roman" panose="02020603050405020304" pitchFamily="18" charset="0"/>
            </a:endParaRPr>
          </a:p>
          <a:p>
            <a:pPr lvl="1" eaLnBrk="1" hangingPunct="1">
              <a:lnSpc>
                <a:spcPct val="90000"/>
              </a:lnSpc>
            </a:pPr>
            <a:r>
              <a:rPr lang="zh-CN" altLang="en-US" sz="2800" dirty="0">
                <a:latin typeface="Times New Roman" panose="02020603050405020304" pitchFamily="18" charset="0"/>
                <a:ea typeface="黑体" panose="02010609060101010101" pitchFamily="49" charset="-122"/>
              </a:rPr>
              <a:t>内存需求少</a:t>
            </a:r>
            <a:r>
              <a:rPr lang="en-US" altLang="zh-CN" sz="2800" dirty="0">
                <a:latin typeface="Times New Roman" panose="02020603050405020304" pitchFamily="18" charset="0"/>
                <a:ea typeface="黑体" panose="02010609060101010101" pitchFamily="49" charset="-122"/>
              </a:rPr>
              <a:t>—</a:t>
            </a:r>
            <a:r>
              <a:rPr lang="zh-CN" altLang="en-US" sz="2800" dirty="0">
                <a:latin typeface="Times New Roman" panose="02020603050405020304" pitchFamily="18" charset="0"/>
                <a:ea typeface="黑体" panose="02010609060101010101" pitchFamily="49" charset="-122"/>
              </a:rPr>
              <a:t>如分支因子</a:t>
            </a:r>
            <a:r>
              <a:rPr lang="en-US" altLang="zh-CN" sz="2800" dirty="0">
                <a:latin typeface="Times New Roman" panose="02020603050405020304" pitchFamily="18" charset="0"/>
                <a:ea typeface="黑体" panose="02010609060101010101" pitchFamily="49" charset="-122"/>
              </a:rPr>
              <a:t>=b/</a:t>
            </a:r>
            <a:r>
              <a:rPr lang="zh-CN" altLang="en-US" sz="2800" dirty="0">
                <a:latin typeface="Times New Roman" panose="02020603050405020304" pitchFamily="18" charset="0"/>
                <a:ea typeface="黑体" panose="02010609060101010101" pitchFamily="49" charset="-122"/>
              </a:rPr>
              <a:t>最大深度</a:t>
            </a:r>
            <a:r>
              <a:rPr lang="en-US" altLang="zh-CN" sz="2800" dirty="0">
                <a:latin typeface="Times New Roman" panose="02020603050405020304" pitchFamily="18" charset="0"/>
                <a:ea typeface="黑体" panose="02010609060101010101" pitchFamily="49" charset="-122"/>
              </a:rPr>
              <a:t>=m</a:t>
            </a:r>
            <a:r>
              <a:rPr lang="zh-CN" altLang="en-US" sz="2800" dirty="0">
                <a:latin typeface="Times New Roman" panose="02020603050405020304" pitchFamily="18" charset="0"/>
                <a:ea typeface="黑体" panose="02010609060101010101" pitchFamily="49" charset="-122"/>
              </a:rPr>
              <a:t>的状态空间深度优先搜索只需要存储</a:t>
            </a:r>
            <a:r>
              <a:rPr lang="en-US" altLang="zh-CN" sz="2800" dirty="0">
                <a:latin typeface="Times New Roman" panose="02020603050405020304" pitchFamily="18" charset="0"/>
                <a:ea typeface="黑体" panose="02010609060101010101" pitchFamily="49" charset="-122"/>
              </a:rPr>
              <a:t>bm+1</a:t>
            </a:r>
            <a:r>
              <a:rPr lang="zh-CN" altLang="en-US" sz="2800" dirty="0">
                <a:latin typeface="Times New Roman" panose="02020603050405020304" pitchFamily="18" charset="0"/>
                <a:ea typeface="黑体" panose="02010609060101010101" pitchFamily="49" charset="-122"/>
              </a:rPr>
              <a:t>个节点</a:t>
            </a:r>
            <a:r>
              <a:rPr lang="en-US" altLang="zh-CN" sz="2800" dirty="0">
                <a:latin typeface="Times New Roman" panose="02020603050405020304" pitchFamily="18" charset="0"/>
                <a:ea typeface="黑体" panose="02010609060101010101" pitchFamily="49" charset="-122"/>
              </a:rPr>
              <a:t>(</a:t>
            </a:r>
            <a:r>
              <a:rPr lang="zh-CN" altLang="en-US" sz="2800" dirty="0">
                <a:latin typeface="Times New Roman" panose="02020603050405020304" pitchFamily="18" charset="0"/>
                <a:ea typeface="黑体" panose="02010609060101010101" pitchFamily="49" charset="-122"/>
              </a:rPr>
              <a:t>比较广度优先</a:t>
            </a:r>
            <a:r>
              <a:rPr lang="en-US" altLang="zh-CN" sz="2800" dirty="0">
                <a:latin typeface="Times New Roman" panose="02020603050405020304" pitchFamily="18" charset="0"/>
                <a:ea typeface="黑体" panose="02010609060101010101" pitchFamily="49" charset="-122"/>
              </a:rPr>
              <a:t>O(b</a:t>
            </a:r>
            <a:r>
              <a:rPr lang="en-US" altLang="zh-CN" sz="2800" baseline="30000" dirty="0">
                <a:latin typeface="Times New Roman" panose="02020603050405020304" pitchFamily="18" charset="0"/>
                <a:ea typeface="黑体" panose="02010609060101010101" pitchFamily="49" charset="-122"/>
              </a:rPr>
              <a:t>d+1</a:t>
            </a:r>
            <a:r>
              <a:rPr lang="en-US" altLang="zh-CN" sz="2800" dirty="0">
                <a:latin typeface="Times New Roman" panose="02020603050405020304" pitchFamily="18" charset="0"/>
                <a:ea typeface="黑体" panose="02010609060101010101" pitchFamily="49" charset="-122"/>
              </a:rPr>
              <a:t>))</a:t>
            </a:r>
            <a:endParaRPr lang="en-US" altLang="zh-CN" sz="2800" dirty="0">
              <a:latin typeface="Times New Roman" panose="02020603050405020304" pitchFamily="18" charset="0"/>
              <a:ea typeface="黑体" panose="02010609060101010101" pitchFamily="49" charset="-122"/>
            </a:endParaRPr>
          </a:p>
          <a:p>
            <a:pPr lvl="1" eaLnBrk="1" hangingPunct="1">
              <a:lnSpc>
                <a:spcPct val="90000"/>
              </a:lnSpc>
            </a:pPr>
            <a:r>
              <a:rPr lang="zh-CN" altLang="en-US" sz="2800" dirty="0">
                <a:latin typeface="Times New Roman" panose="02020603050405020304" pitchFamily="18" charset="0"/>
                <a:ea typeface="黑体" panose="02010609060101010101" pitchFamily="49" charset="-122"/>
              </a:rPr>
              <a:t>最坏情况下时间复杂性也很高</a:t>
            </a:r>
            <a:r>
              <a:rPr lang="en-US" altLang="zh-CN" sz="2800" dirty="0">
                <a:latin typeface="Times New Roman" panose="02020603050405020304" pitchFamily="18" charset="0"/>
                <a:ea typeface="黑体" panose="02010609060101010101" pitchFamily="49" charset="-122"/>
              </a:rPr>
              <a:t>O(b</a:t>
            </a:r>
            <a:r>
              <a:rPr lang="en-US" altLang="zh-CN" sz="2800" baseline="30000" dirty="0">
                <a:latin typeface="Times New Roman" panose="02020603050405020304" pitchFamily="18" charset="0"/>
                <a:ea typeface="黑体" panose="02010609060101010101" pitchFamily="49" charset="-122"/>
              </a:rPr>
              <a:t>m</a:t>
            </a:r>
            <a:r>
              <a:rPr lang="en-US" altLang="zh-CN" sz="2800" dirty="0">
                <a:latin typeface="Times New Roman" panose="02020603050405020304" pitchFamily="18" charset="0"/>
                <a:ea typeface="黑体" panose="02010609060101010101" pitchFamily="49" charset="-122"/>
              </a:rPr>
              <a:t>)</a:t>
            </a:r>
            <a:endParaRPr lang="en-US" altLang="zh-CN" sz="2800" dirty="0">
              <a:latin typeface="Times New Roman" panose="02020603050405020304" pitchFamily="18" charset="0"/>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31"/>
          <p:cNvSpPr>
            <a:spLocks noGrp="1"/>
          </p:cNvSpPr>
          <p:nvPr>
            <p:ph type="title" idx="4294967295"/>
          </p:nvPr>
        </p:nvSpPr>
        <p:spPr>
          <a:xfrm>
            <a:off x="0" y="274955"/>
            <a:ext cx="8229600" cy="533400"/>
          </a:xfrm>
          <a:prstGeom prst="rect">
            <a:avLst/>
          </a:prstGeom>
        </p:spPr>
        <p:txBody>
          <a:bodyPr lIns="0" tIns="0" rIns="0" bIns="0">
            <a:normAutofit fontScale="90000"/>
          </a:bodyPr>
          <a:lstStyle>
            <a:lvl1pPr>
              <a:def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defRPr sz="1800"/>
            </a:pPr>
            <a:r>
              <a:rPr sz="4400" dirty="0" err="1"/>
              <a:t>回溯法简介</a:t>
            </a:r>
            <a:endParaRPr sz="4400" dirty="0"/>
          </a:p>
        </p:txBody>
      </p:sp>
      <p:sp>
        <p:nvSpPr>
          <p:cNvPr id="32" name="Shape 32"/>
          <p:cNvSpPr>
            <a:spLocks noGrp="1"/>
          </p:cNvSpPr>
          <p:nvPr>
            <p:ph type="body" idx="4294967295"/>
          </p:nvPr>
        </p:nvSpPr>
        <p:spPr>
          <a:xfrm>
            <a:off x="400692" y="1909281"/>
            <a:ext cx="7772400" cy="4471988"/>
          </a:xfrm>
          <a:prstGeom prst="rect">
            <a:avLst/>
          </a:prstGeom>
        </p:spPr>
        <p:txBody>
          <a:bodyPr lIns="0" tIns="0" rIns="0" bIns="0">
            <a:normAutofit/>
          </a:bodyPr>
          <a:lstStyle/>
          <a:p>
            <a:pPr marL="325755" lvl="0" indent="-325755" defTabSz="868680">
              <a:buNone/>
              <a:defRPr sz="1800"/>
            </a:pPr>
            <a:r>
              <a:rPr lang="en-US" sz="3040" dirty="0" smtClean="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  </a:t>
            </a:r>
            <a:r>
              <a:rPr sz="3040" dirty="0" err="1" smtClean="0">
                <a:latin typeface="+mj-lt"/>
                <a:ea typeface="宋体" panose="02010600030101010101" pitchFamily="2" charset="-122"/>
                <a:cs typeface="宋体" panose="02010600030101010101" pitchFamily="2" charset="-122"/>
                <a:sym typeface="宋体" panose="02010600030101010101" pitchFamily="2" charset="-122"/>
              </a:rPr>
              <a:t>有</a:t>
            </a:r>
            <a:r>
              <a:rPr sz="3040" dirty="0" err="1">
                <a:latin typeface="+mj-lt"/>
              </a:rPr>
              <a:t>“</a:t>
            </a:r>
            <a:r>
              <a:rPr sz="3040" dirty="0" err="1">
                <a:latin typeface="+mj-lt"/>
                <a:ea typeface="宋体" panose="02010600030101010101" pitchFamily="2" charset="-122"/>
                <a:cs typeface="宋体" panose="02010600030101010101" pitchFamily="2" charset="-122"/>
                <a:sym typeface="宋体" panose="02010600030101010101" pitchFamily="2" charset="-122"/>
              </a:rPr>
              <a:t>通用解题法</a:t>
            </a:r>
            <a:r>
              <a:rPr sz="3040" dirty="0" err="1">
                <a:latin typeface="+mj-lt"/>
              </a:rPr>
              <a:t>”</a:t>
            </a:r>
            <a:r>
              <a:rPr sz="3040" dirty="0" err="1">
                <a:latin typeface="+mj-lt"/>
                <a:ea typeface="宋体" panose="02010600030101010101" pitchFamily="2" charset="-122"/>
                <a:cs typeface="宋体" panose="02010600030101010101" pitchFamily="2" charset="-122"/>
                <a:sym typeface="宋体" panose="02010600030101010101" pitchFamily="2" charset="-122"/>
              </a:rPr>
              <a:t>之称，将所有的解（问题的解空间）按照一定结构排列，再进行搜索</a:t>
            </a:r>
            <a:r>
              <a:rPr sz="3040" dirty="0">
                <a:latin typeface="+mj-lt"/>
                <a:ea typeface="宋体" panose="02010600030101010101" pitchFamily="2" charset="-122"/>
                <a:cs typeface="宋体" panose="02010600030101010101" pitchFamily="2" charset="-122"/>
                <a:sym typeface="宋体" panose="02010600030101010101" pitchFamily="2" charset="-122"/>
              </a:rPr>
              <a:t>。</a:t>
            </a:r>
            <a:endParaRPr sz="3040" dirty="0">
              <a:latin typeface="+mj-lt"/>
              <a:ea typeface="宋体" panose="02010600030101010101" pitchFamily="2" charset="-122"/>
              <a:cs typeface="宋体" panose="02010600030101010101" pitchFamily="2" charset="-122"/>
              <a:sym typeface="宋体" panose="02010600030101010101" pitchFamily="2" charset="-122"/>
            </a:endParaRPr>
          </a:p>
          <a:p>
            <a:pPr marL="705485" lvl="1" indent="-271145" defTabSz="868680">
              <a:spcBef>
                <a:spcPts val="600"/>
              </a:spcBef>
              <a:defRPr sz="1800"/>
            </a:pPr>
            <a:r>
              <a:rPr sz="2660" dirty="0" err="1">
                <a:latin typeface="+mj-lt"/>
                <a:ea typeface="宋体" panose="02010600030101010101" pitchFamily="2" charset="-122"/>
                <a:cs typeface="宋体" panose="02010600030101010101" pitchFamily="2" charset="-122"/>
                <a:sym typeface="宋体" panose="02010600030101010101" pitchFamily="2" charset="-122"/>
              </a:rPr>
              <a:t>一般解空间构造成为为树状结构，用深度优先的策略搜索</a:t>
            </a:r>
            <a:endParaRPr sz="2660" dirty="0">
              <a:latin typeface="+mj-lt"/>
            </a:endParaRPr>
          </a:p>
          <a:p>
            <a:pPr marL="705485" lvl="1" indent="-271145" defTabSz="868680">
              <a:spcBef>
                <a:spcPts val="600"/>
              </a:spcBef>
              <a:defRPr sz="1800"/>
            </a:pPr>
            <a:r>
              <a:rPr sz="2660" dirty="0" err="1">
                <a:latin typeface="+mj-lt"/>
                <a:ea typeface="宋体" panose="02010600030101010101" pitchFamily="2" charset="-122"/>
                <a:cs typeface="宋体" panose="02010600030101010101" pitchFamily="2" charset="-122"/>
                <a:sym typeface="宋体" panose="02010600030101010101" pitchFamily="2" charset="-122"/>
              </a:rPr>
              <a:t>两种方式</a:t>
            </a:r>
            <a:r>
              <a:rPr sz="2660" dirty="0">
                <a:latin typeface="+mj-lt"/>
                <a:ea typeface="宋体" panose="02010600030101010101" pitchFamily="2" charset="-122"/>
                <a:cs typeface="宋体" panose="02010600030101010101" pitchFamily="2" charset="-122"/>
                <a:sym typeface="宋体" panose="02010600030101010101" pitchFamily="2" charset="-122"/>
              </a:rPr>
              <a:t>：</a:t>
            </a:r>
            <a:endParaRPr sz="2660" dirty="0">
              <a:latin typeface="+mj-lt"/>
            </a:endParaRPr>
          </a:p>
          <a:p>
            <a:pPr marL="1085850" lvl="2" indent="-217170" defTabSz="868680">
              <a:spcBef>
                <a:spcPts val="500"/>
              </a:spcBef>
              <a:defRPr sz="1800"/>
            </a:pPr>
            <a:r>
              <a:rPr sz="2280" dirty="0" err="1">
                <a:latin typeface="+mj-lt"/>
                <a:ea typeface="宋体" panose="02010600030101010101" pitchFamily="2" charset="-122"/>
                <a:cs typeface="宋体" panose="02010600030101010101" pitchFamily="2" charset="-122"/>
                <a:sym typeface="宋体" panose="02010600030101010101" pitchFamily="2" charset="-122"/>
              </a:rPr>
              <a:t>只需要一个解的话，找到解就停止</a:t>
            </a:r>
            <a:endParaRPr sz="2280" dirty="0">
              <a:latin typeface="+mj-lt"/>
            </a:endParaRPr>
          </a:p>
          <a:p>
            <a:pPr marL="1085850" lvl="2" indent="-217170" defTabSz="868680">
              <a:spcBef>
                <a:spcPts val="500"/>
              </a:spcBef>
              <a:defRPr sz="1800"/>
            </a:pPr>
            <a:r>
              <a:rPr sz="2280" dirty="0" err="1">
                <a:latin typeface="+mj-lt"/>
                <a:ea typeface="宋体" panose="02010600030101010101" pitchFamily="2" charset="-122"/>
                <a:cs typeface="宋体" panose="02010600030101010101" pitchFamily="2" charset="-122"/>
                <a:sym typeface="宋体" panose="02010600030101010101" pitchFamily="2" charset="-122"/>
              </a:rPr>
              <a:t>需要求所有解，则需做</a:t>
            </a:r>
            <a:r>
              <a:rPr sz="2280" dirty="0" err="1">
                <a:latin typeface="+mj-lt"/>
              </a:rPr>
              <a:t>“</a:t>
            </a:r>
            <a:r>
              <a:rPr sz="2280" dirty="0" err="1">
                <a:latin typeface="+mj-lt"/>
                <a:ea typeface="宋体" panose="02010600030101010101" pitchFamily="2" charset="-122"/>
                <a:cs typeface="宋体" panose="02010600030101010101" pitchFamily="2" charset="-122"/>
                <a:sym typeface="宋体" panose="02010600030101010101" pitchFamily="2" charset="-122"/>
              </a:rPr>
              <a:t>树的遍历</a:t>
            </a:r>
            <a:r>
              <a:rPr sz="2280" dirty="0" err="1">
                <a:latin typeface="+mj-lt"/>
              </a:rPr>
              <a:t>”</a:t>
            </a:r>
            <a:r>
              <a:rPr sz="2280" dirty="0" err="1">
                <a:latin typeface="+mj-lt"/>
                <a:ea typeface="宋体" panose="02010600030101010101" pitchFamily="2" charset="-122"/>
                <a:cs typeface="宋体" panose="02010600030101010101" pitchFamily="2" charset="-122"/>
                <a:sym typeface="宋体" panose="02010600030101010101" pitchFamily="2" charset="-122"/>
              </a:rPr>
              <a:t>找到所有解</a:t>
            </a:r>
            <a:r>
              <a:rPr sz="2280" dirty="0">
                <a:latin typeface="+mj-lt"/>
                <a:ea typeface="宋体" panose="02010600030101010101" pitchFamily="2" charset="-122"/>
                <a:cs typeface="宋体" panose="02010600030101010101" pitchFamily="2" charset="-122"/>
                <a:sym typeface="宋体" panose="02010600030101010101" pitchFamily="2" charset="-122"/>
              </a:rPr>
              <a:t>。</a:t>
            </a:r>
            <a:endParaRPr sz="2280" dirty="0">
              <a:latin typeface="+mj-lt"/>
            </a:endParaRPr>
          </a:p>
          <a:p>
            <a:pPr marL="705485" lvl="1" indent="-271145" defTabSz="868680">
              <a:spcBef>
                <a:spcPts val="600"/>
              </a:spcBef>
              <a:defRPr sz="1800"/>
            </a:pPr>
            <a:r>
              <a:rPr sz="2660" dirty="0" err="1">
                <a:latin typeface="+mj-lt"/>
                <a:ea typeface="宋体" panose="02010600030101010101" pitchFamily="2" charset="-122"/>
                <a:cs typeface="宋体" panose="02010600030101010101" pitchFamily="2" charset="-122"/>
                <a:sym typeface="宋体" panose="02010600030101010101" pitchFamily="2" charset="-122"/>
              </a:rPr>
              <a:t>通常用排除法，减少搜索空间</a:t>
            </a:r>
            <a:endParaRPr sz="2660" dirty="0">
              <a:latin typeface="+mj-lt"/>
              <a:ea typeface="宋体" panose="02010600030101010101" pitchFamily="2" charset="-122"/>
              <a:cs typeface="宋体" panose="02010600030101010101" pitchFamily="2" charset="-122"/>
              <a:sym typeface="宋体" panose="02010600030101010101" pitchFamily="2" charset="-122"/>
            </a:endParaRPr>
          </a:p>
        </p:txBody>
      </p:sp>
      <p:sp>
        <p:nvSpPr>
          <p:cNvPr id="2" name="灯片编号占位符 1"/>
          <p:cNvSpPr>
            <a:spLocks noGrp="1"/>
          </p:cNvSpPr>
          <p:nvPr>
            <p:ph type="sldNum" sz="quarter" idx="2"/>
          </p:nvPr>
        </p:nvSpPr>
        <p:spPr/>
        <p:txBody>
          <a:bodyPr/>
          <a:p>
            <a:pPr lvl="0"/>
            <a:fld id="{86CB4B4D-7CA3-9044-876B-883B54F8677D}" type="slidenum">
              <a:rPr/>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pPr lvl="0">
              <a:defRPr sz="1800"/>
            </a:pPr>
            <a:fld id="{86CB4B4D-7CA3-9044-876B-883B54F8677D}" type="slidenum">
              <a:rPr sz="1400"/>
            </a:fld>
            <a:endParaRPr sz="1400"/>
          </a:p>
        </p:txBody>
      </p:sp>
      <p:sp>
        <p:nvSpPr>
          <p:cNvPr id="17" name="Shape 17"/>
          <p:cNvSpPr>
            <a:spLocks noGrp="1"/>
          </p:cNvSpPr>
          <p:nvPr>
            <p:ph type="title"/>
          </p:nvPr>
        </p:nvSpPr>
        <p:spPr>
          <a:xfrm>
            <a:off x="737235" y="157480"/>
            <a:ext cx="7772400" cy="669290"/>
          </a:xfrm>
          <a:prstGeom prst="rect">
            <a:avLst/>
          </a:prstGeom>
        </p:spPr>
        <p:txBody>
          <a:bodyPr/>
          <a:lstStyle/>
          <a:p>
            <a:pPr lvl="0">
              <a:defRPr sz="1800"/>
            </a:pPr>
            <a:r>
              <a:rPr lang="zh-CN" altLang="en-US" sz="4400" dirty="0" smtClean="0"/>
              <a:t>主要内容</a:t>
            </a:r>
            <a:endParaRPr sz="4400" dirty="0"/>
          </a:p>
        </p:txBody>
      </p:sp>
      <p:sp>
        <p:nvSpPr>
          <p:cNvPr id="18" name="Shape 18"/>
          <p:cNvSpPr>
            <a:spLocks noGrp="1"/>
          </p:cNvSpPr>
          <p:nvPr>
            <p:ph type="body" idx="1"/>
          </p:nvPr>
        </p:nvSpPr>
        <p:spPr>
          <a:prstGeom prst="rect">
            <a:avLst/>
          </a:prstGeom>
        </p:spPr>
        <p:txBody>
          <a:bodyPr/>
          <a:lstStyle/>
          <a:p>
            <a:pPr lvl="0">
              <a:defRPr sz="1800"/>
            </a:pPr>
            <a:r>
              <a:rPr lang="zh-CN" sz="3200" b="1" dirty="0" err="1"/>
              <a:t>搜索</a:t>
            </a:r>
            <a:r>
              <a:rPr lang="zh-CN" sz="3200" b="1" dirty="0" err="1"/>
              <a:t>介绍</a:t>
            </a:r>
            <a:endParaRPr lang="zh-CN" sz="3200" b="1" dirty="0" err="1"/>
          </a:p>
          <a:p>
            <a:pPr lvl="0">
              <a:defRPr sz="1800"/>
            </a:pPr>
            <a:r>
              <a:rPr lang="zh-CN" sz="3200" b="1" dirty="0" err="1"/>
              <a:t>广度优先搜索求解八数码</a:t>
            </a:r>
            <a:r>
              <a:rPr lang="zh-CN" sz="3200" b="1" dirty="0" err="1"/>
              <a:t>问题</a:t>
            </a:r>
            <a:endParaRPr lang="zh-CN" sz="3200" b="1" dirty="0" err="1"/>
          </a:p>
          <a:p>
            <a:pPr lvl="0">
              <a:defRPr sz="1800"/>
            </a:pPr>
            <a:r>
              <a:rPr lang="zh-CN" sz="3200" b="1" dirty="0" err="1"/>
              <a:t>回溯法求解</a:t>
            </a:r>
            <a:r>
              <a:rPr sz="3200" b="1" dirty="0" err="1">
                <a:sym typeface="+mn-ea"/>
              </a:rPr>
              <a:t>N皇后问题</a:t>
            </a:r>
            <a:endParaRPr lang="zh-CN" sz="3200" b="1" dirty="0" err="1"/>
          </a:p>
          <a:p>
            <a:pPr lvl="0">
              <a:defRPr sz="1800"/>
            </a:pPr>
            <a:r>
              <a:rPr lang="zh-CN" sz="3200" b="1" dirty="0" err="1"/>
              <a:t>分支限界法求解背包</a:t>
            </a:r>
            <a:r>
              <a:rPr lang="zh-CN" sz="3200" b="1" dirty="0" err="1"/>
              <a:t>问题</a:t>
            </a:r>
            <a:endParaRPr lang="zh-CN" sz="3200" b="1" dirty="0" err="1"/>
          </a:p>
          <a:p>
            <a:pPr lvl="0">
              <a:defRPr sz="1800"/>
            </a:pPr>
            <a:r>
              <a:rPr lang="zh-CN" sz="3200" b="1" dirty="0"/>
              <a:t>其他方法</a:t>
            </a:r>
            <a:endParaRPr sz="3200" b="1" dirty="0"/>
          </a:p>
          <a:p>
            <a:pPr lvl="0">
              <a:defRPr sz="1800"/>
            </a:pPr>
            <a:endParaRPr sz="3200" b="1"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2"/>
          </p:nvPr>
        </p:nvSpPr>
        <p:spPr/>
        <p:txBody>
          <a:bodyPr/>
          <a:lstStyle/>
          <a:p>
            <a:fld id="{203F0060-A73A-493F-81A9-56112A0F2D9B}" type="slidenum">
              <a:rPr lang="zh-CN" altLang="en-US"/>
            </a:fld>
            <a:endParaRPr lang="en-US" altLang="zh-CN"/>
          </a:p>
        </p:txBody>
      </p:sp>
      <p:sp>
        <p:nvSpPr>
          <p:cNvPr id="285700" name="Rectangle 4"/>
          <p:cNvSpPr>
            <a:spLocks noChangeArrowheads="1"/>
          </p:cNvSpPr>
          <p:nvPr/>
        </p:nvSpPr>
        <p:spPr bwMode="auto">
          <a:xfrm>
            <a:off x="590640" y="154112"/>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zh-CN" altLang="en-US" dirty="0">
                <a:effectLst>
                  <a:outerShdw blurRad="38100" dist="38100" dir="2700000" algn="tl">
                    <a:srgbClr val="C0C0C0"/>
                  </a:outerShdw>
                </a:effectLst>
                <a:ea typeface="黑体" panose="02010609060101010101" pitchFamily="49" charset="-122"/>
              </a:rPr>
              <a:t>回溯法的基本思想</a:t>
            </a:r>
            <a:endParaRPr lang="zh-CN" altLang="en-US" dirty="0">
              <a:effectLst>
                <a:outerShdw blurRad="38100" dist="38100" dir="2700000" algn="tl">
                  <a:srgbClr val="C0C0C0"/>
                </a:outerShdw>
              </a:effectLst>
              <a:ea typeface="黑体" panose="02010609060101010101" pitchFamily="49" charset="-122"/>
            </a:endParaRPr>
          </a:p>
        </p:txBody>
      </p:sp>
      <p:sp>
        <p:nvSpPr>
          <p:cNvPr id="285745" name="Text Box 49"/>
          <p:cNvSpPr txBox="1">
            <a:spLocks noChangeArrowheads="1"/>
          </p:cNvSpPr>
          <p:nvPr/>
        </p:nvSpPr>
        <p:spPr bwMode="auto">
          <a:xfrm>
            <a:off x="334124" y="1300199"/>
            <a:ext cx="8372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800" dirty="0">
                <a:ea typeface="楷体_GB2312" pitchFamily="49" charset="-122"/>
              </a:rPr>
              <a:t>(1)</a:t>
            </a:r>
            <a:r>
              <a:rPr lang="zh-CN" altLang="en-US" sz="2800" dirty="0">
                <a:ea typeface="楷体_GB2312" pitchFamily="49" charset="-122"/>
              </a:rPr>
              <a:t>针对所给问题，定义问题的解空间；</a:t>
            </a:r>
            <a:endParaRPr lang="zh-CN" altLang="en-US" sz="2800" dirty="0">
              <a:ea typeface="楷体_GB2312" pitchFamily="49" charset="-122"/>
            </a:endParaRPr>
          </a:p>
          <a:p>
            <a:r>
              <a:rPr lang="en-US" altLang="zh-CN" sz="2800" dirty="0">
                <a:ea typeface="楷体_GB2312" pitchFamily="49" charset="-122"/>
              </a:rPr>
              <a:t>(2)</a:t>
            </a:r>
            <a:r>
              <a:rPr lang="zh-CN" altLang="en-US" sz="2800" dirty="0">
                <a:ea typeface="楷体_GB2312" pitchFamily="49" charset="-122"/>
              </a:rPr>
              <a:t>确定易于搜索的解空间结构；</a:t>
            </a:r>
            <a:endParaRPr lang="zh-CN" altLang="en-US" sz="2800" dirty="0">
              <a:ea typeface="楷体_GB2312" pitchFamily="49" charset="-122"/>
            </a:endParaRPr>
          </a:p>
          <a:p>
            <a:r>
              <a:rPr lang="en-US" altLang="zh-CN" sz="2800" dirty="0">
                <a:ea typeface="楷体_GB2312" pitchFamily="49" charset="-122"/>
              </a:rPr>
              <a:t>(3)</a:t>
            </a:r>
            <a:r>
              <a:rPr lang="zh-CN" altLang="en-US" sz="2800" dirty="0">
                <a:ea typeface="楷体_GB2312" pitchFamily="49" charset="-122"/>
              </a:rPr>
              <a:t>以深度优先方式搜索解空间，并在搜索过程中用剪枝函数避免无效搜索。</a:t>
            </a:r>
            <a:endParaRPr lang="zh-CN" altLang="en-US" sz="2800" dirty="0">
              <a:ea typeface="楷体_GB2312" pitchFamily="49" charset="-122"/>
            </a:endParaRPr>
          </a:p>
        </p:txBody>
      </p:sp>
      <p:sp>
        <p:nvSpPr>
          <p:cNvPr id="285746" name="Text Box 50"/>
          <p:cNvSpPr txBox="1">
            <a:spLocks noChangeArrowheads="1"/>
          </p:cNvSpPr>
          <p:nvPr/>
        </p:nvSpPr>
        <p:spPr bwMode="auto">
          <a:xfrm>
            <a:off x="468313" y="3233024"/>
            <a:ext cx="8228012" cy="1373187"/>
          </a:xfrm>
          <a:prstGeom prst="rect">
            <a:avLst/>
          </a:prstGeom>
          <a:solidFill>
            <a:srgbClr val="FFCC00"/>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800" dirty="0">
                <a:ea typeface="楷体_GB2312" pitchFamily="49" charset="-122"/>
              </a:rPr>
              <a:t>常用剪枝函数：</a:t>
            </a:r>
            <a:endParaRPr lang="zh-CN" altLang="en-US" sz="2800" dirty="0">
              <a:ea typeface="楷体_GB2312" pitchFamily="49" charset="-122"/>
            </a:endParaRPr>
          </a:p>
          <a:p>
            <a:r>
              <a:rPr lang="zh-CN" altLang="en-US" sz="2800" dirty="0">
                <a:ea typeface="楷体_GB2312" pitchFamily="49" charset="-122"/>
              </a:rPr>
              <a:t>用约束函数在扩展结点处剪去不满足约束的子树；</a:t>
            </a:r>
            <a:endParaRPr lang="zh-CN" altLang="en-US" sz="2800" dirty="0">
              <a:ea typeface="楷体_GB2312" pitchFamily="49" charset="-122"/>
            </a:endParaRPr>
          </a:p>
          <a:p>
            <a:r>
              <a:rPr lang="zh-CN" altLang="en-US" sz="2800" dirty="0">
                <a:ea typeface="楷体_GB2312" pitchFamily="49" charset="-122"/>
              </a:rPr>
              <a:t>用限界函数剪去得不到最优解的子树。</a:t>
            </a:r>
            <a:endParaRPr lang="zh-CN" altLang="en-US" sz="2400" dirty="0">
              <a:ea typeface="楷体_GB2312" pitchFamily="49" charset="-122"/>
            </a:endParaRPr>
          </a:p>
        </p:txBody>
      </p:sp>
      <p:sp>
        <p:nvSpPr>
          <p:cNvPr id="285747" name="Text Box 51"/>
          <p:cNvSpPr txBox="1">
            <a:spLocks noChangeArrowheads="1"/>
          </p:cNvSpPr>
          <p:nvPr/>
        </p:nvSpPr>
        <p:spPr bwMode="auto">
          <a:xfrm>
            <a:off x="250825" y="4652963"/>
            <a:ext cx="85883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a:ea typeface="楷体_GB2312" pitchFamily="49" charset="-122"/>
              </a:rPr>
              <a:t>用回溯法解题的一个显著特征是在搜索过程中动态产生问题的解空间。在任何时刻，算法只保存从根结点到当前扩展结点的路径。如果解空间树中从根结点到叶结点的最长路径的长度为</a:t>
            </a:r>
            <a:r>
              <a:rPr lang="en-US" altLang="zh-CN" sz="2400">
                <a:ea typeface="楷体_GB2312" pitchFamily="49" charset="-122"/>
              </a:rPr>
              <a:t>h(n)</a:t>
            </a:r>
            <a:r>
              <a:rPr lang="zh-CN" altLang="en-US" sz="2400">
                <a:ea typeface="楷体_GB2312" pitchFamily="49" charset="-122"/>
              </a:rPr>
              <a:t>，则回溯法所需的计算空间通常为</a:t>
            </a:r>
            <a:r>
              <a:rPr lang="en-US" altLang="zh-CN" sz="2400">
                <a:ea typeface="楷体_GB2312" pitchFamily="49" charset="-122"/>
              </a:rPr>
              <a:t>O(h(n))</a:t>
            </a:r>
            <a:r>
              <a:rPr lang="zh-CN" altLang="en-US" sz="2400">
                <a:ea typeface="楷体_GB2312" pitchFamily="49" charset="-122"/>
              </a:rPr>
              <a:t>。而显式地存储整个解空间则需要</a:t>
            </a:r>
            <a:r>
              <a:rPr lang="en-US" altLang="zh-CN" sz="2400">
                <a:ea typeface="楷体_GB2312" pitchFamily="49" charset="-122"/>
              </a:rPr>
              <a:t>O(2</a:t>
            </a:r>
            <a:r>
              <a:rPr lang="en-US" altLang="zh-CN" sz="2400" baseline="30000">
                <a:ea typeface="楷体_GB2312" pitchFamily="49" charset="-122"/>
              </a:rPr>
              <a:t>h(n)</a:t>
            </a:r>
            <a:r>
              <a:rPr lang="en-US" altLang="zh-CN" sz="2400">
                <a:ea typeface="楷体_GB2312" pitchFamily="49" charset="-122"/>
              </a:rPr>
              <a:t>)</a:t>
            </a:r>
            <a:r>
              <a:rPr lang="zh-CN" altLang="en-US" sz="2400">
                <a:ea typeface="楷体_GB2312" pitchFamily="49" charset="-122"/>
              </a:rPr>
              <a:t>或</a:t>
            </a:r>
            <a:r>
              <a:rPr lang="en-US" altLang="zh-CN" sz="2400">
                <a:ea typeface="楷体_GB2312" pitchFamily="49" charset="-122"/>
              </a:rPr>
              <a:t>O(h(n)!)</a:t>
            </a:r>
            <a:r>
              <a:rPr lang="zh-CN" altLang="en-US" sz="2400">
                <a:ea typeface="楷体_GB2312" pitchFamily="49" charset="-122"/>
              </a:rPr>
              <a:t>内存空间。</a:t>
            </a:r>
            <a:endParaRPr lang="zh-CN" altLang="en-US" sz="2400">
              <a:ea typeface="楷体_GB2312" pitchFamily="49" charset="-122"/>
            </a:endParaRPr>
          </a:p>
        </p:txBody>
      </p:sp>
      <p:sp>
        <p:nvSpPr>
          <p:cNvPr id="2" name="页脚占位符 1"/>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title" idx="4294967295"/>
          </p:nvPr>
        </p:nvSpPr>
        <p:spPr>
          <a:xfrm>
            <a:off x="0" y="274955"/>
            <a:ext cx="8229600" cy="535305"/>
          </a:xfrm>
          <a:prstGeom prst="rect">
            <a:avLst/>
          </a:prstGeom>
        </p:spPr>
        <p:txBody>
          <a:bodyPr lIns="0" tIns="0" rIns="0" bIns="0">
            <a:normAutofit fontScale="90000"/>
          </a:bodyPr>
          <a:lstStyle>
            <a:lvl1pPr>
              <a:def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defRPr sz="1800"/>
            </a:pPr>
            <a:r>
              <a:rPr sz="4400"/>
              <a:t>求解过程图示</a:t>
            </a:r>
            <a:endParaRPr sz="4400"/>
          </a:p>
        </p:txBody>
      </p:sp>
      <p:pic>
        <p:nvPicPr>
          <p:cNvPr id="29" name="image.png"/>
          <p:cNvPicPr/>
          <p:nvPr>
            <p:custDataLst>
              <p:tags r:id="rId1"/>
            </p:custDataLst>
          </p:nvPr>
        </p:nvPicPr>
        <p:blipFill>
          <a:blip r:embed="rId2" cstate="print"/>
          <a:stretch>
            <a:fillRect/>
          </a:stretch>
        </p:blipFill>
        <p:spPr>
          <a:xfrm>
            <a:off x="307975" y="1680845"/>
            <a:ext cx="4267200" cy="4531360"/>
          </a:xfrm>
          <a:prstGeom prst="rect">
            <a:avLst/>
          </a:prstGeom>
          <a:ln w="12700">
            <a:miter lim="400000"/>
            <a:headEnd/>
            <a:tailEnd/>
          </a:ln>
        </p:spPr>
      </p:pic>
      <p:pic>
        <p:nvPicPr>
          <p:cNvPr id="114" name="image.pdf"/>
          <p:cNvPicPr/>
          <p:nvPr>
            <p:custDataLst>
              <p:tags r:id="rId3"/>
            </p:custDataLst>
          </p:nvPr>
        </p:nvPicPr>
        <p:blipFill>
          <a:blip r:embed="rId4" cstate="print"/>
          <a:stretch>
            <a:fillRect/>
          </a:stretch>
        </p:blipFill>
        <p:spPr>
          <a:xfrm>
            <a:off x="4575175" y="1774190"/>
            <a:ext cx="4354195" cy="3681730"/>
          </a:xfrm>
          <a:prstGeom prst="rect">
            <a:avLst/>
          </a:prstGeom>
          <a:ln w="12700">
            <a:miter lim="400000"/>
            <a:headEnd/>
            <a:tailEnd/>
          </a:ln>
        </p:spPr>
      </p:pic>
      <p:sp>
        <p:nvSpPr>
          <p:cNvPr id="2" name="灯片编号占位符 1"/>
          <p:cNvSpPr>
            <a:spLocks noGrp="1"/>
          </p:cNvSpPr>
          <p:nvPr>
            <p:ph type="sldNum" sz="quarter" idx="2"/>
          </p:nvPr>
        </p:nvSpPr>
        <p:spPr/>
        <p:txBody>
          <a:bodyPr/>
          <a:p>
            <a:pPr lvl="0"/>
            <a:fld id="{86CB4B4D-7CA3-9044-876B-883B54F8677D}" type="slidenum">
              <a:rPr/>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2"/>
          </p:nvPr>
        </p:nvSpPr>
        <p:spPr/>
        <p:txBody>
          <a:bodyPr/>
          <a:lstStyle/>
          <a:p>
            <a:fld id="{80CF42C6-17DB-4A5E-B8C5-635063B9DC01}" type="slidenum">
              <a:rPr lang="zh-CN" altLang="en-US"/>
            </a:fld>
            <a:endParaRPr lang="en-US" altLang="zh-CN"/>
          </a:p>
        </p:txBody>
      </p:sp>
      <p:sp>
        <p:nvSpPr>
          <p:cNvPr id="301060" name="Rectangle 4"/>
          <p:cNvSpPr>
            <a:spLocks noChangeArrowheads="1"/>
          </p:cNvSpPr>
          <p:nvPr/>
        </p:nvSpPr>
        <p:spPr bwMode="auto">
          <a:xfrm>
            <a:off x="611188" y="24658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r>
              <a:rPr lang="zh-CN" altLang="en-US" dirty="0">
                <a:effectLst>
                  <a:outerShdw blurRad="38100" dist="38100" dir="2700000" algn="tl">
                    <a:srgbClr val="C0C0C0"/>
                  </a:outerShdw>
                </a:effectLst>
                <a:ea typeface="黑体" panose="02010609060101010101" pitchFamily="49" charset="-122"/>
              </a:rPr>
              <a:t>扩展节点的</a:t>
            </a:r>
            <a:r>
              <a:rPr lang="zh-CN" altLang="en-US" dirty="0">
                <a:effectLst>
                  <a:outerShdw blurRad="38100" dist="38100" dir="2700000" algn="tl">
                    <a:srgbClr val="C0C0C0"/>
                  </a:outerShdw>
                </a:effectLst>
                <a:ea typeface="黑体" panose="02010609060101010101" pitchFamily="49" charset="-122"/>
              </a:rPr>
              <a:t>方法</a:t>
            </a:r>
            <a:endParaRPr lang="zh-CN" altLang="en-US" dirty="0">
              <a:effectLst>
                <a:outerShdw blurRad="38100" dist="38100" dir="2700000" algn="tl">
                  <a:srgbClr val="C0C0C0"/>
                </a:outerShdw>
              </a:effectLst>
              <a:ea typeface="黑体" panose="02010609060101010101" pitchFamily="49" charset="-122"/>
            </a:endParaRPr>
          </a:p>
        </p:txBody>
      </p:sp>
      <p:sp>
        <p:nvSpPr>
          <p:cNvPr id="301061" name="Rectangle 5"/>
          <p:cNvSpPr>
            <a:spLocks noChangeArrowheads="1"/>
          </p:cNvSpPr>
          <p:nvPr/>
        </p:nvSpPr>
        <p:spPr bwMode="auto">
          <a:xfrm>
            <a:off x="250825" y="1117600"/>
            <a:ext cx="8425180" cy="473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endParaRPr lang="zh-CN" altLang="en-US" sz="2200" dirty="0">
              <a:ea typeface="黑体" panose="02010609060101010101" pitchFamily="49" charset="-122"/>
            </a:endParaRPr>
          </a:p>
          <a:p>
            <a:r>
              <a:rPr lang="zh-CN" altLang="en-US" sz="2200" dirty="0">
                <a:ea typeface="黑体" panose="02010609060101010101" pitchFamily="49" charset="-122"/>
              </a:rPr>
              <a:t>扩展结点</a:t>
            </a:r>
            <a:r>
              <a:rPr lang="en-US" altLang="zh-CN" sz="2200" dirty="0">
                <a:ea typeface="黑体" panose="02010609060101010101" pitchFamily="49" charset="-122"/>
              </a:rPr>
              <a:t>:</a:t>
            </a:r>
            <a:r>
              <a:rPr lang="zh-CN" altLang="en-US" sz="2200" dirty="0">
                <a:ea typeface="黑体" panose="02010609060101010101" pitchFamily="49" charset="-122"/>
              </a:rPr>
              <a:t>一个正在产生儿子的结点称为扩展结点</a:t>
            </a:r>
            <a:endParaRPr lang="zh-CN" altLang="en-US" sz="2200" dirty="0">
              <a:ea typeface="黑体" panose="02010609060101010101" pitchFamily="49" charset="-122"/>
            </a:endParaRPr>
          </a:p>
          <a:p>
            <a:r>
              <a:rPr lang="zh-CN" altLang="en-US" sz="2200" dirty="0">
                <a:ea typeface="黑体" panose="02010609060101010101" pitchFamily="49" charset="-122"/>
              </a:rPr>
              <a:t>活结点</a:t>
            </a:r>
            <a:r>
              <a:rPr lang="en-US" altLang="zh-CN" sz="2200" dirty="0">
                <a:ea typeface="黑体" panose="02010609060101010101" pitchFamily="49" charset="-122"/>
              </a:rPr>
              <a:t>:</a:t>
            </a:r>
            <a:r>
              <a:rPr lang="zh-CN" altLang="en-US" sz="2200" dirty="0">
                <a:ea typeface="黑体" panose="02010609060101010101" pitchFamily="49" charset="-122"/>
              </a:rPr>
              <a:t>一个自身已生成但其儿子还没有全部生成的节点称做活结点</a:t>
            </a:r>
            <a:endParaRPr lang="zh-CN" altLang="en-US" sz="2200" dirty="0">
              <a:ea typeface="黑体" panose="02010609060101010101" pitchFamily="49" charset="-122"/>
            </a:endParaRPr>
          </a:p>
          <a:p>
            <a:r>
              <a:rPr lang="zh-CN" altLang="en-US" sz="2200" dirty="0">
                <a:ea typeface="黑体" panose="02010609060101010101" pitchFamily="49" charset="-122"/>
              </a:rPr>
              <a:t>死结点</a:t>
            </a:r>
            <a:r>
              <a:rPr lang="en-US" altLang="zh-CN" sz="2200" dirty="0">
                <a:ea typeface="黑体" panose="02010609060101010101" pitchFamily="49" charset="-122"/>
              </a:rPr>
              <a:t>:</a:t>
            </a:r>
            <a:r>
              <a:rPr lang="zh-CN" altLang="en-US" sz="2200" dirty="0">
                <a:ea typeface="黑体" panose="02010609060101010101" pitchFamily="49" charset="-122"/>
              </a:rPr>
              <a:t>一个所有儿子已经产生的结点称做死结点</a:t>
            </a:r>
            <a:endParaRPr lang="zh-CN" altLang="en-US" sz="2200" dirty="0">
              <a:ea typeface="黑体" panose="02010609060101010101" pitchFamily="49" charset="-122"/>
            </a:endParaRPr>
          </a:p>
          <a:p>
            <a:r>
              <a:rPr lang="zh-CN" altLang="en-US" sz="2200" dirty="0">
                <a:ea typeface="黑体" panose="02010609060101010101" pitchFamily="49" charset="-122"/>
              </a:rPr>
              <a:t>深度优先的问题状态生成法：如果对一个扩展结点</a:t>
            </a:r>
            <a:r>
              <a:rPr lang="en-US" altLang="zh-CN" sz="2200" dirty="0">
                <a:ea typeface="黑体" panose="02010609060101010101" pitchFamily="49" charset="-122"/>
              </a:rPr>
              <a:t>R</a:t>
            </a:r>
            <a:r>
              <a:rPr lang="zh-CN" altLang="en-US" sz="2200" dirty="0">
                <a:ea typeface="黑体" panose="02010609060101010101" pitchFamily="49" charset="-122"/>
              </a:rPr>
              <a:t>，一旦产生了它的一个儿子</a:t>
            </a:r>
            <a:r>
              <a:rPr lang="en-US" altLang="zh-CN" sz="2200" dirty="0">
                <a:ea typeface="黑体" panose="02010609060101010101" pitchFamily="49" charset="-122"/>
              </a:rPr>
              <a:t>C</a:t>
            </a:r>
            <a:r>
              <a:rPr lang="zh-CN" altLang="en-US" sz="2200" dirty="0">
                <a:ea typeface="黑体" panose="02010609060101010101" pitchFamily="49" charset="-122"/>
              </a:rPr>
              <a:t>，就把</a:t>
            </a:r>
            <a:r>
              <a:rPr lang="en-US" altLang="zh-CN" sz="2200" dirty="0">
                <a:ea typeface="黑体" panose="02010609060101010101" pitchFamily="49" charset="-122"/>
              </a:rPr>
              <a:t>C</a:t>
            </a:r>
            <a:r>
              <a:rPr lang="zh-CN" altLang="en-US" sz="2200" dirty="0">
                <a:ea typeface="黑体" panose="02010609060101010101" pitchFamily="49" charset="-122"/>
              </a:rPr>
              <a:t>当做新的扩展结点。在完成对子树</a:t>
            </a:r>
            <a:r>
              <a:rPr lang="en-US" altLang="zh-CN" sz="2200" dirty="0">
                <a:ea typeface="黑体" panose="02010609060101010101" pitchFamily="49" charset="-122"/>
              </a:rPr>
              <a:t>C</a:t>
            </a:r>
            <a:r>
              <a:rPr lang="zh-CN" altLang="en-US" sz="2200" dirty="0">
                <a:ea typeface="黑体" panose="02010609060101010101" pitchFamily="49" charset="-122"/>
              </a:rPr>
              <a:t>（以</a:t>
            </a:r>
            <a:r>
              <a:rPr lang="en-US" altLang="zh-CN" sz="2200" dirty="0">
                <a:ea typeface="黑体" panose="02010609060101010101" pitchFamily="49" charset="-122"/>
              </a:rPr>
              <a:t>C</a:t>
            </a:r>
            <a:r>
              <a:rPr lang="zh-CN" altLang="en-US" sz="2200" dirty="0">
                <a:ea typeface="黑体" panose="02010609060101010101" pitchFamily="49" charset="-122"/>
              </a:rPr>
              <a:t>为根的子树）的穷尽搜索之后，将</a:t>
            </a:r>
            <a:r>
              <a:rPr lang="en-US" altLang="zh-CN" sz="2200" dirty="0">
                <a:ea typeface="黑体" panose="02010609060101010101" pitchFamily="49" charset="-122"/>
              </a:rPr>
              <a:t>R</a:t>
            </a:r>
            <a:r>
              <a:rPr lang="zh-CN" altLang="en-US" sz="2200" dirty="0">
                <a:ea typeface="黑体" panose="02010609060101010101" pitchFamily="49" charset="-122"/>
              </a:rPr>
              <a:t>重新变成扩展结点，继续生成</a:t>
            </a:r>
            <a:r>
              <a:rPr lang="en-US" altLang="zh-CN" sz="2200" dirty="0">
                <a:ea typeface="黑体" panose="02010609060101010101" pitchFamily="49" charset="-122"/>
              </a:rPr>
              <a:t>R</a:t>
            </a:r>
            <a:r>
              <a:rPr lang="zh-CN" altLang="en-US" sz="2200" dirty="0">
                <a:ea typeface="黑体" panose="02010609060101010101" pitchFamily="49" charset="-122"/>
              </a:rPr>
              <a:t>的下一个儿子（如果存在）</a:t>
            </a:r>
            <a:endParaRPr lang="zh-CN" altLang="en-US" sz="2200" dirty="0">
              <a:ea typeface="黑体" panose="02010609060101010101" pitchFamily="49" charset="-122"/>
            </a:endParaRPr>
          </a:p>
          <a:p>
            <a:r>
              <a:rPr lang="zh-CN" altLang="en-US" sz="2200" dirty="0">
                <a:ea typeface="黑体" panose="02010609060101010101" pitchFamily="49" charset="-122"/>
              </a:rPr>
              <a:t>宽度优先的问题状态生成法：在一个扩展结点变成死结点之前，它一直是扩展结点</a:t>
            </a:r>
            <a:endParaRPr lang="zh-CN" altLang="en-US" sz="2200" dirty="0">
              <a:ea typeface="黑体" panose="02010609060101010101" pitchFamily="49" charset="-122"/>
            </a:endParaRPr>
          </a:p>
          <a:p>
            <a:r>
              <a:rPr lang="zh-CN" altLang="en-US" sz="2200" dirty="0">
                <a:ea typeface="黑体" panose="02010609060101010101" pitchFamily="49" charset="-122"/>
              </a:rPr>
              <a:t>为了避免生成那些不可能产生最佳解的问题状态，要不断地利用限界函数</a:t>
            </a:r>
            <a:r>
              <a:rPr lang="en-US" altLang="zh-CN" sz="2200" dirty="0">
                <a:ea typeface="黑体" panose="02010609060101010101" pitchFamily="49" charset="-122"/>
              </a:rPr>
              <a:t>(bounding function)</a:t>
            </a:r>
            <a:r>
              <a:rPr lang="zh-CN" altLang="en-US" sz="2200" dirty="0">
                <a:ea typeface="黑体" panose="02010609060101010101" pitchFamily="49" charset="-122"/>
              </a:rPr>
              <a:t>来处死那些实际上不可能产生所需解的活结点，以减少问题的计算量。</a:t>
            </a:r>
            <a:endParaRPr lang="en-US" altLang="zh-CN" sz="2200" dirty="0">
              <a:solidFill>
                <a:srgbClr val="FF3300"/>
              </a:solidFill>
              <a:ea typeface="黑体" panose="02010609060101010101" pitchFamily="49" charset="-122"/>
            </a:endParaRPr>
          </a:p>
        </p:txBody>
      </p:sp>
      <p:sp>
        <p:nvSpPr>
          <p:cNvPr id="2" name="页脚占位符 1"/>
          <p:cNvSpPr>
            <a:spLocks noGrp="1"/>
          </p:cNvSpPr>
          <p:nvPr>
            <p:ph type="ftr" sz="quarter" idx="11"/>
          </p:nvPr>
        </p:nvSpPr>
        <p:spPr/>
        <p:txBody>
          <a:bodyPr/>
          <a:p>
            <a:pPr>
              <a:defRPr/>
            </a:pPr>
            <a:r>
              <a:rPr lang="en-US"/>
              <a:t>高级算法设计与分析 卢亚辉</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3"/>
          <p:cNvSpPr>
            <a:spLocks noGrp="1" noChangeArrowheads="1"/>
          </p:cNvSpPr>
          <p:nvPr>
            <p:ph idx="1"/>
          </p:nvPr>
        </p:nvSpPr>
        <p:spPr>
          <a:xfrm>
            <a:off x="457200" y="476250"/>
            <a:ext cx="8229600" cy="5391150"/>
          </a:xfrm>
        </p:spPr>
        <p:txBody>
          <a:bodyPr/>
          <a:lstStyle/>
          <a:p>
            <a:pPr>
              <a:lnSpc>
                <a:spcPct val="150000"/>
              </a:lnSpc>
              <a:buFont typeface="Symbol" panose="05050102010706020507" pitchFamily="18" charset="2"/>
              <a:buChar char="·"/>
            </a:pPr>
            <a:r>
              <a:rPr lang="zh-CN" altLang="en-US" sz="1600"/>
              <a:t>通过应用范例学习回溯法的设计策略。</a:t>
            </a:r>
            <a:endParaRPr lang="zh-CN" altLang="en-US" sz="1600"/>
          </a:p>
          <a:p>
            <a:pPr>
              <a:lnSpc>
                <a:spcPct val="150000"/>
              </a:lnSpc>
              <a:buFont typeface="Symbol" panose="05050102010706020507" pitchFamily="18" charset="2"/>
              <a:buChar char="·"/>
            </a:pPr>
            <a:r>
              <a:rPr lang="zh-CN" altLang="en-US" sz="1600"/>
              <a:t>（</a:t>
            </a:r>
            <a:r>
              <a:rPr lang="en-US" altLang="zh-CN" sz="1600"/>
              <a:t>1</a:t>
            </a:r>
            <a:r>
              <a:rPr lang="zh-CN" altLang="en-US" sz="1600"/>
              <a:t>）装载问题；</a:t>
            </a:r>
            <a:endParaRPr lang="zh-CN" altLang="en-US" sz="1600"/>
          </a:p>
          <a:p>
            <a:pPr>
              <a:lnSpc>
                <a:spcPct val="150000"/>
              </a:lnSpc>
              <a:buFont typeface="Symbol" panose="05050102010706020507" pitchFamily="18" charset="2"/>
              <a:buChar char="·"/>
            </a:pPr>
            <a:r>
              <a:rPr lang="zh-CN" altLang="en-US" sz="1600"/>
              <a:t>（</a:t>
            </a:r>
            <a:r>
              <a:rPr lang="en-US" altLang="zh-CN" sz="1600"/>
              <a:t>2</a:t>
            </a:r>
            <a:r>
              <a:rPr lang="zh-CN" altLang="en-US" sz="1600"/>
              <a:t>）批处理作业调度；</a:t>
            </a:r>
            <a:endParaRPr lang="zh-CN" altLang="en-US" sz="1600"/>
          </a:p>
          <a:p>
            <a:pPr>
              <a:lnSpc>
                <a:spcPct val="150000"/>
              </a:lnSpc>
              <a:buFont typeface="Symbol" panose="05050102010706020507" pitchFamily="18" charset="2"/>
              <a:buChar char="·"/>
            </a:pPr>
            <a:r>
              <a:rPr lang="zh-CN" altLang="en-US" sz="1600"/>
              <a:t>（</a:t>
            </a:r>
            <a:r>
              <a:rPr lang="en-US" altLang="zh-CN" sz="1600"/>
              <a:t>3</a:t>
            </a:r>
            <a:r>
              <a:rPr lang="zh-CN" altLang="en-US" sz="1600"/>
              <a:t>）符号三角形问题</a:t>
            </a:r>
            <a:endParaRPr lang="zh-CN" altLang="en-US" sz="1600"/>
          </a:p>
          <a:p>
            <a:pPr>
              <a:lnSpc>
                <a:spcPct val="150000"/>
              </a:lnSpc>
              <a:buFont typeface="Symbol" panose="05050102010706020507" pitchFamily="18" charset="2"/>
              <a:buChar char="·"/>
            </a:pPr>
            <a:r>
              <a:rPr lang="zh-CN" altLang="en-US" sz="1600"/>
              <a:t>（</a:t>
            </a:r>
            <a:r>
              <a:rPr lang="en-US" altLang="zh-CN" sz="1600"/>
              <a:t>4</a:t>
            </a:r>
            <a:r>
              <a:rPr lang="zh-CN" altLang="en-US" sz="1600"/>
              <a:t>）</a:t>
            </a:r>
            <a:r>
              <a:rPr lang="en-US" altLang="zh-CN" sz="1600"/>
              <a:t>n</a:t>
            </a:r>
            <a:r>
              <a:rPr lang="zh-CN" altLang="en-US" sz="1600"/>
              <a:t>后问题；</a:t>
            </a:r>
            <a:endParaRPr lang="zh-CN" altLang="en-US" sz="1600"/>
          </a:p>
          <a:p>
            <a:pPr>
              <a:lnSpc>
                <a:spcPct val="150000"/>
              </a:lnSpc>
              <a:buFont typeface="Symbol" panose="05050102010706020507" pitchFamily="18" charset="2"/>
              <a:buChar char="·"/>
            </a:pPr>
            <a:r>
              <a:rPr lang="zh-CN" altLang="en-US" sz="1600"/>
              <a:t>（</a:t>
            </a:r>
            <a:r>
              <a:rPr lang="en-US" altLang="zh-CN" sz="1600"/>
              <a:t>5</a:t>
            </a:r>
            <a:r>
              <a:rPr lang="zh-CN" altLang="en-US" sz="1600"/>
              <a:t>）</a:t>
            </a:r>
            <a:r>
              <a:rPr lang="en-US" altLang="zh-CN" sz="1600"/>
              <a:t>0-1</a:t>
            </a:r>
            <a:r>
              <a:rPr lang="zh-CN" altLang="en-US" sz="1600"/>
              <a:t>背包问题；</a:t>
            </a:r>
            <a:endParaRPr lang="zh-CN" altLang="en-US" sz="1600"/>
          </a:p>
          <a:p>
            <a:pPr>
              <a:lnSpc>
                <a:spcPct val="150000"/>
              </a:lnSpc>
              <a:buFont typeface="Symbol" panose="05050102010706020507" pitchFamily="18" charset="2"/>
              <a:buChar char="·"/>
            </a:pPr>
            <a:r>
              <a:rPr lang="zh-CN" altLang="en-US" sz="1600"/>
              <a:t>（</a:t>
            </a:r>
            <a:r>
              <a:rPr lang="en-US" altLang="zh-CN" sz="1600"/>
              <a:t>6</a:t>
            </a:r>
            <a:r>
              <a:rPr lang="zh-CN" altLang="en-US" sz="1600"/>
              <a:t>）最大团问题；</a:t>
            </a:r>
            <a:endParaRPr lang="zh-CN" altLang="en-US" sz="1600"/>
          </a:p>
          <a:p>
            <a:pPr>
              <a:lnSpc>
                <a:spcPct val="150000"/>
              </a:lnSpc>
              <a:buFont typeface="Symbol" panose="05050102010706020507" pitchFamily="18" charset="2"/>
              <a:buChar char="·"/>
            </a:pPr>
            <a:r>
              <a:rPr lang="zh-CN" altLang="en-US" sz="1600"/>
              <a:t>（</a:t>
            </a:r>
            <a:r>
              <a:rPr lang="en-US" altLang="zh-CN" sz="1600"/>
              <a:t>7</a:t>
            </a:r>
            <a:r>
              <a:rPr lang="zh-CN" altLang="en-US" sz="1600"/>
              <a:t>）图的</a:t>
            </a:r>
            <a:r>
              <a:rPr lang="en-US" altLang="zh-CN" sz="1600"/>
              <a:t>m</a:t>
            </a:r>
            <a:r>
              <a:rPr lang="zh-CN" altLang="en-US" sz="1600"/>
              <a:t>着色问题</a:t>
            </a:r>
            <a:endParaRPr lang="zh-CN" altLang="en-US" sz="1600"/>
          </a:p>
          <a:p>
            <a:pPr>
              <a:lnSpc>
                <a:spcPct val="150000"/>
              </a:lnSpc>
              <a:buFont typeface="Symbol" panose="05050102010706020507" pitchFamily="18" charset="2"/>
              <a:buChar char="·"/>
            </a:pPr>
            <a:r>
              <a:rPr lang="zh-CN" altLang="en-US" sz="1600"/>
              <a:t>（</a:t>
            </a:r>
            <a:r>
              <a:rPr lang="en-US" altLang="zh-CN" sz="1600"/>
              <a:t>8</a:t>
            </a:r>
            <a:r>
              <a:rPr lang="zh-CN" altLang="en-US" sz="1600"/>
              <a:t>）旅行售货员问题</a:t>
            </a:r>
            <a:endParaRPr lang="zh-CN" altLang="en-US" sz="1600"/>
          </a:p>
          <a:p>
            <a:pPr>
              <a:lnSpc>
                <a:spcPct val="150000"/>
              </a:lnSpc>
              <a:buFont typeface="Symbol" panose="05050102010706020507" pitchFamily="18" charset="2"/>
              <a:buChar char="·"/>
            </a:pPr>
            <a:r>
              <a:rPr lang="zh-CN" altLang="en-US" sz="1600"/>
              <a:t>（</a:t>
            </a:r>
            <a:r>
              <a:rPr lang="en-US" altLang="zh-CN" sz="1600"/>
              <a:t>9</a:t>
            </a:r>
            <a:r>
              <a:rPr lang="zh-CN" altLang="en-US" sz="1600"/>
              <a:t>）圆排列问题</a:t>
            </a:r>
            <a:endParaRPr lang="zh-CN" altLang="en-US" sz="1600"/>
          </a:p>
          <a:p>
            <a:pPr>
              <a:lnSpc>
                <a:spcPct val="150000"/>
              </a:lnSpc>
              <a:buFont typeface="Symbol" panose="05050102010706020507" pitchFamily="18" charset="2"/>
              <a:buChar char="·"/>
            </a:pPr>
            <a:r>
              <a:rPr lang="zh-CN" altLang="en-US" sz="1600"/>
              <a:t>（</a:t>
            </a:r>
            <a:r>
              <a:rPr lang="en-US" altLang="zh-CN" sz="1600"/>
              <a:t>10</a:t>
            </a:r>
            <a:r>
              <a:rPr lang="zh-CN" altLang="en-US" sz="1600"/>
              <a:t>）电路板排列问题</a:t>
            </a:r>
            <a:endParaRPr lang="zh-CN" altLang="en-US" sz="1600"/>
          </a:p>
          <a:p>
            <a:pPr>
              <a:lnSpc>
                <a:spcPct val="150000"/>
              </a:lnSpc>
              <a:buFont typeface="Symbol" panose="05050102010706020507" pitchFamily="18" charset="2"/>
              <a:buChar char="·"/>
            </a:pPr>
            <a:r>
              <a:rPr lang="zh-CN" altLang="en-US" sz="1600"/>
              <a:t>（</a:t>
            </a:r>
            <a:r>
              <a:rPr lang="en-US" altLang="zh-CN" sz="1600"/>
              <a:t>11</a:t>
            </a:r>
            <a:r>
              <a:rPr lang="zh-CN" altLang="en-US" sz="1600"/>
              <a:t>）连续邮资问题</a:t>
            </a:r>
            <a:endParaRPr lang="zh-CN" altLang="en-US" sz="1600"/>
          </a:p>
        </p:txBody>
      </p:sp>
      <p:sp>
        <p:nvSpPr>
          <p:cNvPr id="3" name="灯片编号占位符 4"/>
          <p:cNvSpPr>
            <a:spLocks noGrp="1"/>
          </p:cNvSpPr>
          <p:nvPr>
            <p:ph type="sldNum" sz="quarter" idx="12"/>
          </p:nvPr>
        </p:nvSpPr>
        <p:spPr/>
        <p:txBody>
          <a:bodyPr/>
          <a:lstStyle/>
          <a:p>
            <a:fld id="{DC8E0F5C-FAA4-4A1C-99FA-EBF82F3DBB04}" type="slidenum">
              <a:rPr lang="zh-CN" altLang="en-US"/>
            </a:fld>
            <a:endParaRPr lang="en-US" altLang="zh-CN"/>
          </a:p>
        </p:txBody>
      </p:sp>
      <p:sp>
        <p:nvSpPr>
          <p:cNvPr id="2" name="页脚占位符 1"/>
          <p:cNvSpPr>
            <a:spLocks noGrp="1"/>
          </p:cNvSpPr>
          <p:nvPr>
            <p:ph type="ftr" sz="quarter" idx="11"/>
          </p:nvPr>
        </p:nvSpPr>
        <p:spPr/>
        <p:txBody>
          <a:bodyPr/>
          <a:p>
            <a:pPr>
              <a:defRPr/>
            </a:pPr>
            <a:r>
              <a:rPr lang="en-US"/>
              <a:t>高级算法设计与分析 卢亚辉</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392194" name="Rectangle 2"/>
          <p:cNvSpPr>
            <a:spLocks noGrp="1" noChangeArrowheads="1"/>
          </p:cNvSpPr>
          <p:nvPr>
            <p:ph type="title"/>
          </p:nvPr>
        </p:nvSpPr>
        <p:spPr>
          <a:xfrm>
            <a:off x="684213" y="175895"/>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深度有限搜索</a:t>
            </a:r>
            <a:endPar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45059" name="Rectangle 3"/>
          <p:cNvSpPr>
            <a:spLocks noGrp="1"/>
          </p:cNvSpPr>
          <p:nvPr>
            <p:ph idx="1"/>
          </p:nvPr>
        </p:nvSpPr>
        <p:spPr>
          <a:xfrm>
            <a:off x="684213" y="1484313"/>
            <a:ext cx="7772400" cy="4824412"/>
          </a:xfrm>
        </p:spPr>
        <p:txBody>
          <a:bodyPr vert="horz" wrap="square" lIns="91440" tIns="45720" rIns="91440" bIns="45720" anchor="t" anchorCtr="0"/>
          <a:p>
            <a:pPr eaLnBrk="1" hangingPunct="1"/>
            <a:r>
              <a:rPr lang="zh-CN" altLang="en-US" dirty="0"/>
              <a:t>深度优先搜索的无边界问题可以通过提供一个预先设定的深度限制</a:t>
            </a:r>
            <a:r>
              <a:rPr lang="en-US" altLang="zh-CN" b="1" i="1" dirty="0">
                <a:latin typeface="Times New Roman" panose="02020603050405020304" pitchFamily="18" charset="0"/>
              </a:rPr>
              <a:t>l</a:t>
            </a:r>
            <a:r>
              <a:rPr lang="zh-CN" altLang="en-US" dirty="0"/>
              <a:t>来解决</a:t>
            </a:r>
            <a:endParaRPr lang="en-US" altLang="zh-CN" sz="4000" dirty="0"/>
          </a:p>
          <a:p>
            <a:pPr lvl="1" eaLnBrk="1" hangingPunct="1"/>
            <a:r>
              <a:rPr lang="zh-CN" altLang="en-US" sz="2800" dirty="0">
                <a:latin typeface="黑体" panose="02010609060101010101" pitchFamily="49" charset="-122"/>
                <a:ea typeface="黑体" panose="02010609060101010101" pitchFamily="49" charset="-122"/>
              </a:rPr>
              <a:t>深度</a:t>
            </a:r>
            <a:r>
              <a:rPr lang="en-US" altLang="zh-CN" sz="2800" dirty="0">
                <a:latin typeface="Times New Roman" panose="02020603050405020304" pitchFamily="18" charset="0"/>
                <a:ea typeface="黑体" panose="02010609060101010101" pitchFamily="49" charset="-122"/>
              </a:rPr>
              <a:t>=</a:t>
            </a:r>
            <a:r>
              <a:rPr lang="en-US" altLang="zh-CN" sz="2800" i="1" dirty="0">
                <a:latin typeface="Times New Roman" panose="02020603050405020304" pitchFamily="18" charset="0"/>
                <a:ea typeface="黑体" panose="02010609060101010101" pitchFamily="49" charset="-122"/>
              </a:rPr>
              <a:t>l</a:t>
            </a:r>
            <a:r>
              <a:rPr lang="zh-CN" altLang="en-US" sz="2800" dirty="0">
                <a:latin typeface="黑体" panose="02010609060101010101" pitchFamily="49" charset="-122"/>
                <a:ea typeface="黑体" panose="02010609060101010101" pitchFamily="49" charset="-122"/>
              </a:rPr>
              <a:t>的节点当作无后继节点看待</a:t>
            </a:r>
            <a:endParaRPr lang="zh-CN" altLang="en-US" sz="2800" dirty="0">
              <a:latin typeface="黑体" panose="02010609060101010101" pitchFamily="49" charset="-122"/>
              <a:ea typeface="黑体" panose="02010609060101010101" pitchFamily="49" charset="-122"/>
            </a:endParaRPr>
          </a:p>
          <a:p>
            <a:pPr lvl="1" eaLnBrk="1" hangingPunct="1"/>
            <a:r>
              <a:rPr lang="zh-CN" altLang="en-US" sz="2800" dirty="0">
                <a:latin typeface="黑体" panose="02010609060101010101" pitchFamily="49" charset="-122"/>
                <a:ea typeface="黑体" panose="02010609060101010101" pitchFamily="49" charset="-122"/>
              </a:rPr>
              <a:t>虽然解决了无限路径问题，但如果</a:t>
            </a:r>
            <a:r>
              <a:rPr lang="en-US" altLang="zh-CN" sz="2800" i="1" dirty="0">
                <a:latin typeface="Times New Roman" panose="02020603050405020304" pitchFamily="18" charset="0"/>
                <a:ea typeface="黑体" panose="02010609060101010101" pitchFamily="49" charset="-122"/>
              </a:rPr>
              <a:t>l</a:t>
            </a:r>
            <a:r>
              <a:rPr lang="en-US" altLang="zh-CN" sz="2800" dirty="0">
                <a:latin typeface="Times New Roman" panose="02020603050405020304" pitchFamily="18" charset="0"/>
                <a:ea typeface="黑体" panose="02010609060101010101" pitchFamily="49" charset="-122"/>
              </a:rPr>
              <a:t>&lt;d</a:t>
            </a:r>
            <a:r>
              <a:rPr lang="zh-CN" altLang="en-US" sz="2800" dirty="0">
                <a:latin typeface="Times New Roman" panose="02020603050405020304" pitchFamily="18" charset="0"/>
                <a:ea typeface="黑体" panose="02010609060101010101" pitchFamily="49" charset="-122"/>
              </a:rPr>
              <a:t>则找不到解</a:t>
            </a:r>
            <a:endParaRPr lang="zh-CN" altLang="en-US" sz="2800" dirty="0">
              <a:latin typeface="Times New Roman" panose="02020603050405020304" pitchFamily="18" charset="0"/>
              <a:ea typeface="黑体" panose="02010609060101010101" pitchFamily="49" charset="-122"/>
            </a:endParaRPr>
          </a:p>
          <a:p>
            <a:pPr lvl="1" eaLnBrk="1" hangingPunct="1"/>
            <a:r>
              <a:rPr lang="zh-CN" altLang="en-US" sz="2800" dirty="0">
                <a:latin typeface="Times New Roman" panose="02020603050405020304" pitchFamily="18" charset="0"/>
                <a:ea typeface="黑体" panose="02010609060101010101" pitchFamily="49" charset="-122"/>
              </a:rPr>
              <a:t>如果选择</a:t>
            </a:r>
            <a:r>
              <a:rPr lang="en-US" altLang="zh-CN" sz="2800" i="1" dirty="0">
                <a:latin typeface="Times New Roman" panose="02020603050405020304" pitchFamily="18" charset="0"/>
                <a:ea typeface="黑体" panose="02010609060101010101" pitchFamily="49" charset="-122"/>
              </a:rPr>
              <a:t>l</a:t>
            </a:r>
            <a:r>
              <a:rPr lang="en-US" altLang="zh-CN" sz="2800" dirty="0">
                <a:latin typeface="Times New Roman" panose="02020603050405020304" pitchFamily="18" charset="0"/>
                <a:ea typeface="黑体" panose="02010609060101010101" pitchFamily="49" charset="-122"/>
              </a:rPr>
              <a:t>&gt;d</a:t>
            </a:r>
            <a:r>
              <a:rPr lang="zh-CN" altLang="en-US" sz="2800" dirty="0">
                <a:latin typeface="Times New Roman" panose="02020603050405020304" pitchFamily="18" charset="0"/>
                <a:ea typeface="黑体" panose="02010609060101010101" pitchFamily="49" charset="-122"/>
              </a:rPr>
              <a:t>则深度有限搜索也不是最优的</a:t>
            </a:r>
            <a:endParaRPr lang="zh-CN" altLang="en-US" sz="2800" dirty="0">
              <a:latin typeface="Times New Roman" panose="02020603050405020304" pitchFamily="18" charset="0"/>
              <a:ea typeface="黑体" panose="02010609060101010101" pitchFamily="49" charset="-122"/>
            </a:endParaRPr>
          </a:p>
          <a:p>
            <a:pPr lvl="1" eaLnBrk="1" hangingPunct="1"/>
            <a:r>
              <a:rPr lang="zh-CN" altLang="en-US" sz="2800" dirty="0">
                <a:latin typeface="Times New Roman" panose="02020603050405020304" pitchFamily="18" charset="0"/>
                <a:ea typeface="黑体" panose="02010609060101010101" pitchFamily="49" charset="-122"/>
              </a:rPr>
              <a:t>时间复杂度</a:t>
            </a:r>
            <a:r>
              <a:rPr lang="en-US" altLang="zh-CN" sz="2800" dirty="0">
                <a:latin typeface="Times New Roman" panose="02020603050405020304" pitchFamily="18" charset="0"/>
                <a:ea typeface="黑体" panose="02010609060101010101" pitchFamily="49" charset="-122"/>
              </a:rPr>
              <a:t>O(b</a:t>
            </a:r>
            <a:r>
              <a:rPr lang="en-US" altLang="zh-CN" sz="2800" i="1" baseline="30000" dirty="0">
                <a:latin typeface="Times New Roman" panose="02020603050405020304" pitchFamily="18" charset="0"/>
                <a:ea typeface="黑体" panose="02010609060101010101" pitchFamily="49" charset="-122"/>
              </a:rPr>
              <a:t>l</a:t>
            </a:r>
            <a:r>
              <a:rPr lang="en-US" altLang="zh-CN" sz="2800" dirty="0">
                <a:latin typeface="Times New Roman" panose="02020603050405020304" pitchFamily="18" charset="0"/>
                <a:ea typeface="黑体" panose="02010609060101010101" pitchFamily="49" charset="-122"/>
              </a:rPr>
              <a:t>)</a:t>
            </a:r>
            <a:endParaRPr lang="en-US" altLang="zh-CN" sz="2800" dirty="0">
              <a:latin typeface="Times New Roman" panose="02020603050405020304" pitchFamily="18" charset="0"/>
              <a:ea typeface="黑体" panose="02010609060101010101" pitchFamily="49" charset="-122"/>
            </a:endParaRPr>
          </a:p>
          <a:p>
            <a:pPr lvl="1" eaLnBrk="1" hangingPunct="1"/>
            <a:r>
              <a:rPr lang="zh-CN" altLang="en-US" sz="2800" dirty="0">
                <a:latin typeface="Times New Roman" panose="02020603050405020304" pitchFamily="18" charset="0"/>
                <a:ea typeface="黑体" panose="02010609060101010101" pitchFamily="49" charset="-122"/>
              </a:rPr>
              <a:t>空间复杂度</a:t>
            </a:r>
            <a:r>
              <a:rPr lang="en-US" altLang="zh-CN" sz="2800" dirty="0">
                <a:latin typeface="Times New Roman" panose="02020603050405020304" pitchFamily="18" charset="0"/>
                <a:ea typeface="黑体" panose="02010609060101010101" pitchFamily="49" charset="-122"/>
              </a:rPr>
              <a:t>O(b</a:t>
            </a:r>
            <a:r>
              <a:rPr lang="en-US" altLang="zh-CN" sz="2800" i="1" dirty="0">
                <a:latin typeface="Times New Roman" panose="02020603050405020304" pitchFamily="18" charset="0"/>
                <a:ea typeface="黑体" panose="02010609060101010101" pitchFamily="49" charset="-122"/>
              </a:rPr>
              <a:t>l</a:t>
            </a:r>
            <a:r>
              <a:rPr lang="en-US" altLang="zh-CN" sz="2800" dirty="0">
                <a:latin typeface="Times New Roman" panose="02020603050405020304" pitchFamily="18" charset="0"/>
                <a:ea typeface="黑体" panose="02010609060101010101" pitchFamily="49" charset="-122"/>
              </a:rPr>
              <a:t>)</a:t>
            </a:r>
            <a:endParaRPr lang="en-US" altLang="zh-CN" sz="2800" dirty="0">
              <a:latin typeface="Times New Roman" panose="02020603050405020304" pitchFamily="18" charset="0"/>
              <a:ea typeface="黑体" panose="02010609060101010101" pitchFamily="49" charset="-122"/>
            </a:endParaRPr>
          </a:p>
          <a:p>
            <a:pPr lvl="1" eaLnBrk="1" hangingPunct="1"/>
            <a:r>
              <a:rPr lang="zh-CN" altLang="en-US" sz="2800" dirty="0">
                <a:latin typeface="Times New Roman" panose="02020603050405020304" pitchFamily="18" charset="0"/>
                <a:ea typeface="黑体" panose="02010609060101010101" pitchFamily="49" charset="-122"/>
              </a:rPr>
              <a:t>深度优先搜索可看作是一种特例即</a:t>
            </a:r>
            <a:r>
              <a:rPr lang="en-US" altLang="zh-CN" sz="2800" i="1" dirty="0">
                <a:latin typeface="Times New Roman" panose="02020603050405020304" pitchFamily="18" charset="0"/>
                <a:ea typeface="黑体" panose="02010609060101010101" pitchFamily="49" charset="-122"/>
              </a:rPr>
              <a:t>l</a:t>
            </a:r>
            <a:r>
              <a:rPr lang="en-US" altLang="zh-CN" sz="2800" dirty="0">
                <a:latin typeface="Times New Roman" panose="02020603050405020304" pitchFamily="18" charset="0"/>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a:spLocks noGrp="1"/>
          </p:cNvSpPr>
          <p:nvPr>
            <p:ph type="title"/>
          </p:nvPr>
        </p:nvSpPr>
        <p:spPr/>
        <p:txBody>
          <a:bodyPr vert="horz" wrap="square" lIns="91440" tIns="45720" rIns="91440" bIns="45720" anchor="ctr" anchorCtr="0"/>
          <a:p>
            <a:r>
              <a:rPr lang="zh-CN" altLang="en-US" dirty="0"/>
              <a:t>迭代深入深度优先搜索</a:t>
            </a:r>
            <a:endParaRPr lang="zh-CN" altLang="en-US" dirty="0"/>
          </a:p>
        </p:txBody>
      </p:sp>
      <p:sp>
        <p:nvSpPr>
          <p:cNvPr id="47106" name="内容占位符 2"/>
          <p:cNvSpPr>
            <a:spLocks noGrp="1"/>
          </p:cNvSpPr>
          <p:nvPr>
            <p:ph idx="1"/>
          </p:nvPr>
        </p:nvSpPr>
        <p:spPr/>
        <p:txBody>
          <a:bodyPr vert="horz" wrap="square" lIns="91440" tIns="45720" rIns="91440" bIns="45720" anchor="t" anchorCtr="0"/>
          <a:p>
            <a:endParaRPr lang="zh-CN" altLang="en-US" dirty="0"/>
          </a:p>
        </p:txBody>
      </p:sp>
      <p:sp>
        <p:nvSpPr>
          <p:cNvPr id="4710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pic>
        <p:nvPicPr>
          <p:cNvPr id="47108" name="Picture 2"/>
          <p:cNvPicPr>
            <a:picLocks noChangeAspect="1"/>
          </p:cNvPicPr>
          <p:nvPr/>
        </p:nvPicPr>
        <p:blipFill>
          <a:blip r:embed="rId1"/>
          <a:stretch>
            <a:fillRect/>
          </a:stretch>
        </p:blipFill>
        <p:spPr>
          <a:xfrm>
            <a:off x="0" y="0"/>
            <a:ext cx="8515350" cy="1762125"/>
          </a:xfrm>
          <a:prstGeom prst="rect">
            <a:avLst/>
          </a:prstGeom>
          <a:noFill/>
          <a:ln w="9525">
            <a:noFill/>
          </a:ln>
        </p:spPr>
      </p:pic>
      <p:pic>
        <p:nvPicPr>
          <p:cNvPr id="47109" name="Picture 3"/>
          <p:cNvPicPr>
            <a:picLocks noChangeAspect="1"/>
          </p:cNvPicPr>
          <p:nvPr/>
        </p:nvPicPr>
        <p:blipFill>
          <a:blip r:embed="rId2"/>
          <a:stretch>
            <a:fillRect/>
          </a:stretch>
        </p:blipFill>
        <p:spPr>
          <a:xfrm>
            <a:off x="2428875" y="1785938"/>
            <a:ext cx="5105400" cy="478155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62466" name="Rectangle 2"/>
          <p:cNvSpPr>
            <a:spLocks noGrp="1"/>
          </p:cNvSpPr>
          <p:nvPr>
            <p:ph type="title"/>
          </p:nvPr>
        </p:nvSpPr>
        <p:spPr/>
        <p:txBody>
          <a:bodyPr vert="horz" wrap="square" lIns="91440" tIns="45720" rIns="91440" bIns="45720" anchor="ctr" anchorCtr="0"/>
          <a:p>
            <a:pPr eaLnBrk="1" hangingPunct="1"/>
            <a:r>
              <a:rPr lang="zh-CN" altLang="en-US" b="1" dirty="0">
                <a:solidFill>
                  <a:schemeClr val="tx1"/>
                </a:solidFill>
                <a:latin typeface="黑体" panose="02010609060101010101" pitchFamily="49" charset="-122"/>
                <a:ea typeface="黑体" panose="02010609060101010101" pitchFamily="49" charset="-122"/>
              </a:rPr>
              <a:t>启发式搜索</a:t>
            </a:r>
            <a:endParaRPr lang="zh-CN" altLang="en-US" b="1" dirty="0">
              <a:solidFill>
                <a:schemeClr val="tx1"/>
              </a:solidFill>
              <a:latin typeface="黑体" panose="02010609060101010101" pitchFamily="49" charset="-122"/>
              <a:ea typeface="黑体" panose="02010609060101010101" pitchFamily="49" charset="-122"/>
            </a:endParaRPr>
          </a:p>
        </p:txBody>
      </p:sp>
      <p:sp>
        <p:nvSpPr>
          <p:cNvPr id="62467" name="Rectangle 3"/>
          <p:cNvSpPr>
            <a:spLocks noGrp="1"/>
          </p:cNvSpPr>
          <p:nvPr>
            <p:ph idx="1"/>
          </p:nvPr>
        </p:nvSpPr>
        <p:spPr>
          <a:xfrm>
            <a:off x="698500" y="1804988"/>
            <a:ext cx="8194675" cy="4303712"/>
          </a:xfrm>
        </p:spPr>
        <p:txBody>
          <a:bodyPr vert="horz" wrap="square" lIns="91440" tIns="45720" rIns="91440" bIns="45720" anchor="t" anchorCtr="0"/>
          <a:p>
            <a:pPr eaLnBrk="1" hangingPunct="1"/>
            <a:r>
              <a:rPr lang="zh-CN" altLang="en-US" dirty="0"/>
              <a:t>盲目搜索的不足：效率低，耗费过多的计算空间与时间。原因在于</a:t>
            </a:r>
            <a:r>
              <a:rPr lang="en-US" altLang="zh-CN" dirty="0">
                <a:latin typeface="Times New Roman" panose="02020603050405020304" pitchFamily="18" charset="0"/>
              </a:rPr>
              <a:t>——</a:t>
            </a:r>
            <a:r>
              <a:rPr lang="zh-CN" altLang="en-US" dirty="0"/>
              <a:t>待扩展的节点顺序固定，系统不会对有希望达到目标的节点特别关照。</a:t>
            </a:r>
            <a:endParaRPr lang="zh-CN" altLang="en-US" dirty="0"/>
          </a:p>
          <a:p>
            <a:pPr eaLnBrk="1" hangingPunct="1"/>
            <a:r>
              <a:rPr lang="zh-CN" altLang="en-US" dirty="0"/>
              <a:t>启发式搜索：利用相关领域特征的</a:t>
            </a:r>
            <a:r>
              <a:rPr lang="zh-CN" altLang="en-US" dirty="0">
                <a:solidFill>
                  <a:srgbClr val="CC0000"/>
                </a:solidFill>
              </a:rPr>
              <a:t>启发信息</a:t>
            </a:r>
            <a:r>
              <a:rPr lang="zh-CN" altLang="en-US" dirty="0"/>
              <a:t>来排列待扩展节点的顺序，从而选择</a:t>
            </a:r>
            <a:r>
              <a:rPr lang="zh-CN" altLang="en-US" dirty="0">
                <a:latin typeface="Times New Roman" panose="02020603050405020304" pitchFamily="18" charset="0"/>
              </a:rPr>
              <a:t>“</a:t>
            </a:r>
            <a:r>
              <a:rPr lang="zh-CN" altLang="en-US" dirty="0"/>
              <a:t>最有希望</a:t>
            </a:r>
            <a:r>
              <a:rPr lang="zh-CN" altLang="en-US" dirty="0">
                <a:latin typeface="Times New Roman" panose="02020603050405020304" pitchFamily="18" charset="0"/>
              </a:rPr>
              <a:t>”</a:t>
            </a:r>
            <a:r>
              <a:rPr lang="zh-CN" altLang="en-US" dirty="0"/>
              <a:t>的节点作为下一个被扩展的节点，这种搜索策略称之为启发式搜索。 </a:t>
            </a:r>
            <a:endParaRPr lang="zh-CN" altLang="en-US" dirty="0"/>
          </a:p>
        </p:txBody>
      </p:sp>
    </p:spTree>
  </p:cSld>
  <p:clrMapOvr>
    <a:masterClrMapping/>
  </p:clrMapOvr>
  <p:transition advTm="9937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67586" name="Rectangle 2"/>
          <p:cNvSpPr>
            <a:spLocks noGrp="1"/>
          </p:cNvSpPr>
          <p:nvPr>
            <p:ph type="title"/>
          </p:nvPr>
        </p:nvSpPr>
        <p:spPr/>
        <p:txBody>
          <a:bodyPr vert="horz" wrap="square" lIns="91440" tIns="45720" rIns="91440" bIns="45720" anchor="ctr" anchorCtr="0"/>
          <a:p>
            <a:pPr eaLnBrk="1" hangingPunct="1"/>
            <a:r>
              <a:rPr lang="zh-CN" altLang="en-US" dirty="0">
                <a:solidFill>
                  <a:schemeClr val="tx1"/>
                </a:solidFill>
                <a:latin typeface="黑体" panose="02010609060101010101" pitchFamily="49" charset="-122"/>
                <a:ea typeface="黑体" panose="02010609060101010101" pitchFamily="49" charset="-122"/>
              </a:rPr>
              <a:t>启发式搜索策略基本思想</a:t>
            </a:r>
            <a:endParaRPr lang="zh-CN" altLang="en-US" dirty="0">
              <a:solidFill>
                <a:schemeClr val="tx1"/>
              </a:solidFill>
              <a:latin typeface="黑体" panose="02010609060101010101" pitchFamily="49" charset="-122"/>
              <a:ea typeface="黑体" panose="02010609060101010101" pitchFamily="49" charset="-122"/>
            </a:endParaRPr>
          </a:p>
        </p:txBody>
      </p:sp>
      <p:sp>
        <p:nvSpPr>
          <p:cNvPr id="67587" name="Rectangle 3"/>
          <p:cNvSpPr>
            <a:spLocks noGrp="1"/>
          </p:cNvSpPr>
          <p:nvPr>
            <p:ph idx="1"/>
          </p:nvPr>
        </p:nvSpPr>
        <p:spPr>
          <a:xfrm>
            <a:off x="179388" y="1600200"/>
            <a:ext cx="8686800" cy="4708525"/>
          </a:xfrm>
        </p:spPr>
        <p:txBody>
          <a:bodyPr vert="horz" wrap="square" lIns="91440" tIns="45720" rIns="91440" bIns="45720" anchor="t" anchorCtr="0"/>
          <a:p>
            <a:pPr eaLnBrk="1" hangingPunct="1">
              <a:lnSpc>
                <a:spcPct val="80000"/>
              </a:lnSpc>
            </a:pPr>
            <a:r>
              <a:rPr lang="zh-CN" altLang="en-US" sz="2800" dirty="0"/>
              <a:t>假定有一个</a:t>
            </a:r>
            <a:r>
              <a:rPr lang="zh-CN" altLang="en-US" sz="2800" dirty="0">
                <a:solidFill>
                  <a:srgbClr val="FF0000"/>
                </a:solidFill>
              </a:rPr>
              <a:t>估值函数</a:t>
            </a:r>
            <a:r>
              <a:rPr lang="en-US" altLang="zh-CN" sz="2800" dirty="0">
                <a:solidFill>
                  <a:srgbClr val="FF0000"/>
                </a:solidFill>
              </a:rPr>
              <a:t>f</a:t>
            </a:r>
            <a:r>
              <a:rPr lang="zh-CN" altLang="en-US" sz="2800" dirty="0"/>
              <a:t>，可以帮助确定下一个要扩展的最优节点。</a:t>
            </a:r>
            <a:endParaRPr lang="zh-CN" altLang="en-US" sz="2800" dirty="0"/>
          </a:p>
          <a:p>
            <a:pPr eaLnBrk="1" hangingPunct="1">
              <a:lnSpc>
                <a:spcPct val="80000"/>
              </a:lnSpc>
            </a:pPr>
            <a:r>
              <a:rPr lang="zh-CN" altLang="en-US" sz="2800" dirty="0"/>
              <a:t>把当前新状态按估计值从小到大的顺序插入</a:t>
            </a:r>
            <a:r>
              <a:rPr lang="en-US" altLang="zh-CN" sz="2800" dirty="0"/>
              <a:t>SS</a:t>
            </a:r>
            <a:r>
              <a:rPr lang="zh-CN" altLang="en-US" sz="2800" dirty="0"/>
              <a:t>中。</a:t>
            </a:r>
            <a:endParaRPr lang="zh-CN" altLang="en-US" sz="2800" dirty="0"/>
          </a:p>
          <a:p>
            <a:pPr eaLnBrk="1" hangingPunct="1">
              <a:lnSpc>
                <a:spcPct val="80000"/>
              </a:lnSpc>
            </a:pPr>
            <a:r>
              <a:rPr lang="zh-CN" altLang="en-US" sz="2800" dirty="0"/>
              <a:t>当下一个节点是目标节点时过程终止。 </a:t>
            </a:r>
            <a:endParaRPr lang="zh-CN" altLang="en-US" sz="2800" dirty="0"/>
          </a:p>
          <a:p>
            <a:pPr eaLnBrk="1" hangingPunct="1">
              <a:lnSpc>
                <a:spcPct val="80000"/>
              </a:lnSpc>
            </a:pPr>
            <a:r>
              <a:rPr lang="zh-CN" altLang="en-US" sz="2800" dirty="0"/>
              <a:t>几点说明：</a:t>
            </a:r>
            <a:endParaRPr lang="zh-CN" altLang="en-US" sz="2800" dirty="0"/>
          </a:p>
          <a:p>
            <a:pPr lvl="1" eaLnBrk="1" hangingPunct="1">
              <a:lnSpc>
                <a:spcPct val="80000"/>
              </a:lnSpc>
            </a:pPr>
            <a:r>
              <a:rPr lang="zh-CN" altLang="en-US" sz="2400" dirty="0">
                <a:latin typeface="Times New Roman" panose="02020603050405020304" pitchFamily="18" charset="0"/>
                <a:ea typeface="黑体" panose="02010609060101010101" pitchFamily="49" charset="-122"/>
              </a:rPr>
              <a:t>状态的比较是非常费时的，可以考虑一些优化算法来提高效率。</a:t>
            </a:r>
            <a:endParaRPr lang="zh-CN" altLang="en-US" sz="2400" dirty="0">
              <a:latin typeface="Times New Roman" panose="02020603050405020304" pitchFamily="18" charset="0"/>
              <a:ea typeface="黑体" panose="02010609060101010101" pitchFamily="49" charset="-122"/>
            </a:endParaRPr>
          </a:p>
          <a:p>
            <a:pPr lvl="1" eaLnBrk="1" hangingPunct="1">
              <a:lnSpc>
                <a:spcPct val="80000"/>
              </a:lnSpc>
            </a:pPr>
            <a:r>
              <a:rPr lang="zh-CN" altLang="en-US" sz="2400" dirty="0">
                <a:latin typeface="Times New Roman" panose="02020603050405020304" pitchFamily="18" charset="0"/>
                <a:ea typeface="黑体" panose="02010609060101010101" pitchFamily="49" charset="-122"/>
              </a:rPr>
              <a:t>给定估值函数 </a:t>
            </a:r>
            <a:r>
              <a:rPr lang="en-US" altLang="zh-CN" sz="2400" dirty="0">
                <a:latin typeface="Times New Roman" panose="02020603050405020304" pitchFamily="18" charset="0"/>
                <a:ea typeface="黑体" panose="02010609060101010101" pitchFamily="49" charset="-122"/>
              </a:rPr>
              <a:t>f </a:t>
            </a:r>
            <a:r>
              <a:rPr lang="zh-CN" altLang="en-US" sz="2400" dirty="0">
                <a:latin typeface="Times New Roman" panose="02020603050405020304" pitchFamily="18" charset="0"/>
                <a:ea typeface="黑体" panose="02010609060101010101" pitchFamily="49" charset="-122"/>
              </a:rPr>
              <a:t>的意义，则有序搜索算法就确定为已知的搜索算法：</a:t>
            </a:r>
            <a:r>
              <a:rPr lang="en-US" altLang="zh-CN" sz="2400" dirty="0">
                <a:latin typeface="Times New Roman" panose="02020603050405020304" pitchFamily="18" charset="0"/>
                <a:ea typeface="黑体" panose="02010609060101010101" pitchFamily="49" charset="-122"/>
              </a:rPr>
              <a:t>f=</a:t>
            </a:r>
            <a:r>
              <a:rPr lang="zh-CN" altLang="en-US" sz="2400" dirty="0">
                <a:latin typeface="Times New Roman" panose="02020603050405020304" pitchFamily="18" charset="0"/>
                <a:ea typeface="黑体" panose="02010609060101010101" pitchFamily="49" charset="-122"/>
              </a:rPr>
              <a:t>状态节点的深度，则为广度优先搜索；</a:t>
            </a:r>
            <a:r>
              <a:rPr lang="en-US" altLang="zh-CN" sz="2400" dirty="0">
                <a:latin typeface="Times New Roman" panose="02020603050405020304" pitchFamily="18" charset="0"/>
                <a:ea typeface="黑体" panose="02010609060101010101" pitchFamily="49" charset="-122"/>
              </a:rPr>
              <a:t>f=</a:t>
            </a:r>
            <a:r>
              <a:rPr lang="zh-CN" altLang="en-US" sz="2400" dirty="0">
                <a:latin typeface="Times New Roman" panose="02020603050405020304" pitchFamily="18" charset="0"/>
                <a:ea typeface="黑体" panose="02010609060101010101" pitchFamily="49" charset="-122"/>
              </a:rPr>
              <a:t>状态节点的深度的负数，则为深度优先搜索；</a:t>
            </a:r>
            <a:endParaRPr lang="zh-CN" altLang="en-US" sz="2400" dirty="0">
              <a:latin typeface="Times New Roman" panose="02020603050405020304" pitchFamily="18" charset="0"/>
              <a:ea typeface="黑体" panose="02010609060101010101" pitchFamily="49" charset="-122"/>
            </a:endParaRPr>
          </a:p>
          <a:p>
            <a:pPr lvl="1" eaLnBrk="1" hangingPunct="1">
              <a:lnSpc>
                <a:spcPct val="80000"/>
              </a:lnSpc>
            </a:pPr>
            <a:r>
              <a:rPr lang="zh-CN" altLang="en-US" sz="2400" dirty="0">
                <a:latin typeface="Times New Roman" panose="02020603050405020304" pitchFamily="18" charset="0"/>
                <a:ea typeface="黑体" panose="02010609060101010101" pitchFamily="49" charset="-122"/>
              </a:rPr>
              <a:t>有序搜索算法不一定保证找到解，即使解是存在的；另外，算法找到的解无法保证是最优解</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估值函数的选取至关重要！！</a:t>
            </a:r>
            <a:endParaRPr lang="zh-CN" altLang="en-US" sz="2400" dirty="0">
              <a:latin typeface="Times New Roman" panose="02020603050405020304" pitchFamily="18" charset="0"/>
              <a:ea typeface="黑体" panose="02010609060101010101" pitchFamily="49" charset="-122"/>
            </a:endParaRPr>
          </a:p>
        </p:txBody>
      </p:sp>
    </p:spTree>
  </p:cSld>
  <p:clrMapOvr>
    <a:masterClrMapping/>
  </p:clrMapOvr>
  <p:transition advTm="129703"/>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381000" y="946785"/>
            <a:ext cx="8382000" cy="4525963"/>
          </a:xfrm>
        </p:spPr>
        <p:txBody>
          <a:bodyPr/>
          <a:lstStyle/>
          <a:p>
            <a:pPr eaLnBrk="1" hangingPunct="1"/>
            <a:r>
              <a:rPr lang="zh-CN" altLang="en-US" smtClean="0"/>
              <a:t>例：</a:t>
            </a:r>
            <a:r>
              <a:rPr lang="en-US" altLang="zh-CN" smtClean="0"/>
              <a:t>0/1</a:t>
            </a:r>
            <a:r>
              <a:rPr lang="zh-CN" altLang="en-US" smtClean="0"/>
              <a:t>背包问题，              ，当时         ，</a:t>
            </a:r>
            <a:r>
              <a:rPr lang="en-US" altLang="zh-CN" smtClean="0"/>
              <a:t>0/1</a:t>
            </a:r>
            <a:r>
              <a:rPr lang="zh-CN" altLang="en-US" smtClean="0"/>
              <a:t>背包问题的解空间是：</a:t>
            </a:r>
            <a:endParaRPr lang="zh-CN" altLang="en-US" smtClean="0"/>
          </a:p>
          <a:p>
            <a:pPr eaLnBrk="1" hangingPunct="1">
              <a:buFontTx/>
              <a:buNone/>
            </a:pPr>
            <a:r>
              <a:rPr lang="zh-CN" altLang="en-US" smtClean="0"/>
              <a:t>	</a:t>
            </a:r>
            <a:r>
              <a:rPr lang="en-US" altLang="zh-CN" smtClean="0"/>
              <a:t>{(0,0,0),(0,0,1),(0,1,0),(0,1,1),(1,0,0),(1,0,1),(1,1,0),(1,1,1)}</a:t>
            </a:r>
            <a:endParaRPr lang="en-US" altLang="zh-CN" smtClean="0"/>
          </a:p>
          <a:p>
            <a:pPr eaLnBrk="1" hangingPunct="1">
              <a:buFontTx/>
              <a:buNone/>
            </a:pPr>
            <a:r>
              <a:rPr lang="en-US" altLang="zh-CN" smtClean="0"/>
              <a:t>	</a:t>
            </a:r>
            <a:r>
              <a:rPr lang="zh-CN" altLang="en-US" smtClean="0"/>
              <a:t>当输入规模为     时，有    种可能的解。</a:t>
            </a:r>
            <a:endParaRPr lang="zh-CN" altLang="en-US" smtClean="0"/>
          </a:p>
        </p:txBody>
      </p:sp>
      <p:sp>
        <p:nvSpPr>
          <p:cNvPr id="32771" name="Rectangle 3"/>
          <p:cNvSpPr>
            <a:spLocks noChangeArrowheads="1"/>
          </p:cNvSpPr>
          <p:nvPr/>
        </p:nvSpPr>
        <p:spPr bwMode="auto">
          <a:xfrm>
            <a:off x="0" y="0"/>
            <a:ext cx="9144000" cy="0"/>
          </a:xfrm>
          <a:prstGeom prst="rect">
            <a:avLst/>
          </a:prstGeom>
          <a:noFill/>
          <a:ln w="9525">
            <a:noFill/>
            <a:miter lim="800000"/>
          </a:ln>
          <a:effectLst/>
        </p:spPr>
        <p:txBody>
          <a:bodyPr wrap="none" anchor="ctr">
            <a:spAutoFit/>
          </a:bodyPr>
          <a:lstStyle/>
          <a:p>
            <a:pPr eaLnBrk="1" hangingPunct="1"/>
            <a:endParaRPr lang="zh-CN" altLang="en-US"/>
          </a:p>
        </p:txBody>
      </p:sp>
      <p:graphicFrame>
        <p:nvGraphicFramePr>
          <p:cNvPr id="32772" name="Object 4"/>
          <p:cNvGraphicFramePr>
            <a:graphicFrameLocks noChangeAspect="1"/>
          </p:cNvGraphicFramePr>
          <p:nvPr/>
        </p:nvGraphicFramePr>
        <p:xfrm>
          <a:off x="3590898" y="946840"/>
          <a:ext cx="1600200" cy="542925"/>
        </p:xfrm>
        <a:graphic>
          <a:graphicData uri="http://schemas.openxmlformats.org/presentationml/2006/ole">
            <mc:AlternateContent xmlns:mc="http://schemas.openxmlformats.org/markup-compatibility/2006">
              <mc:Choice xmlns:v="urn:schemas-microsoft-com:vml" Requires="v">
                <p:oleObj spid="_x0000_s4097" name="公式" r:id="rId1" imgW="13411200" imgH="4572000" progId="Equation.3">
                  <p:embed/>
                </p:oleObj>
              </mc:Choice>
              <mc:Fallback>
                <p:oleObj name="公式" r:id="rId1" imgW="13411200" imgH="4572000" progId="Equation.3">
                  <p:embed/>
                  <p:pic>
                    <p:nvPicPr>
                      <p:cNvPr id="0" name="Object 4"/>
                      <p:cNvPicPr>
                        <a:picLocks noChangeAspect="1"/>
                      </p:cNvPicPr>
                      <p:nvPr/>
                    </p:nvPicPr>
                    <p:blipFill>
                      <a:blip r:embed="rId2"/>
                      <a:stretch>
                        <a:fillRect/>
                      </a:stretch>
                    </p:blipFill>
                    <p:spPr>
                      <a:xfrm>
                        <a:off x="3590898" y="946840"/>
                        <a:ext cx="1600200" cy="542925"/>
                      </a:xfrm>
                      <a:prstGeom prst="rect">
                        <a:avLst/>
                      </a:prstGeom>
                      <a:noFill/>
                      <a:ln w="9525">
                        <a:noFill/>
                      </a:ln>
                    </p:spPr>
                  </p:pic>
                </p:oleObj>
              </mc:Fallback>
            </mc:AlternateContent>
          </a:graphicData>
        </a:graphic>
      </p:graphicFrame>
      <p:sp>
        <p:nvSpPr>
          <p:cNvPr id="32773" name="Rectangle 5"/>
          <p:cNvSpPr>
            <a:spLocks noChangeArrowheads="1"/>
          </p:cNvSpPr>
          <p:nvPr/>
        </p:nvSpPr>
        <p:spPr bwMode="auto">
          <a:xfrm>
            <a:off x="0" y="0"/>
            <a:ext cx="9144000" cy="0"/>
          </a:xfrm>
          <a:prstGeom prst="rect">
            <a:avLst/>
          </a:prstGeom>
          <a:noFill/>
          <a:ln w="9525">
            <a:noFill/>
            <a:miter lim="800000"/>
          </a:ln>
          <a:effectLst/>
        </p:spPr>
        <p:txBody>
          <a:bodyPr wrap="none" anchor="ctr">
            <a:spAutoFit/>
          </a:bodyPr>
          <a:lstStyle/>
          <a:p>
            <a:pPr eaLnBrk="1" hangingPunct="1"/>
            <a:endParaRPr lang="zh-CN" altLang="en-US"/>
          </a:p>
        </p:txBody>
      </p:sp>
      <p:graphicFrame>
        <p:nvGraphicFramePr>
          <p:cNvPr id="32774" name="Object 6"/>
          <p:cNvGraphicFramePr>
            <a:graphicFrameLocks noChangeAspect="1"/>
          </p:cNvGraphicFramePr>
          <p:nvPr/>
        </p:nvGraphicFramePr>
        <p:xfrm>
          <a:off x="6092936" y="1008601"/>
          <a:ext cx="838200" cy="419100"/>
        </p:xfrm>
        <a:graphic>
          <a:graphicData uri="http://schemas.openxmlformats.org/presentationml/2006/ole">
            <mc:AlternateContent xmlns:mc="http://schemas.openxmlformats.org/markup-compatibility/2006">
              <mc:Choice xmlns:v="urn:schemas-microsoft-com:vml" Requires="v">
                <p:oleObj spid="_x0000_s4098" name="公式" r:id="rId3" imgW="7315200" imgH="3657600" progId="Equation.3">
                  <p:embed/>
                </p:oleObj>
              </mc:Choice>
              <mc:Fallback>
                <p:oleObj name="公式" r:id="rId3" imgW="7315200" imgH="3657600" progId="Equation.3">
                  <p:embed/>
                  <p:pic>
                    <p:nvPicPr>
                      <p:cNvPr id="0" name="Object 6"/>
                      <p:cNvPicPr>
                        <a:picLocks noChangeAspect="1"/>
                      </p:cNvPicPr>
                      <p:nvPr/>
                    </p:nvPicPr>
                    <p:blipFill>
                      <a:blip r:embed="rId4"/>
                      <a:stretch>
                        <a:fillRect/>
                      </a:stretch>
                    </p:blipFill>
                    <p:spPr>
                      <a:xfrm>
                        <a:off x="6092936" y="1008601"/>
                        <a:ext cx="838200" cy="419100"/>
                      </a:xfrm>
                      <a:prstGeom prst="rect">
                        <a:avLst/>
                      </a:prstGeom>
                      <a:noFill/>
                      <a:ln w="9525">
                        <a:noFill/>
                      </a:ln>
                    </p:spPr>
                  </p:pic>
                </p:oleObj>
              </mc:Fallback>
            </mc:AlternateContent>
          </a:graphicData>
        </a:graphic>
      </p:graphicFrame>
      <p:sp>
        <p:nvSpPr>
          <p:cNvPr id="32775" name="Rectangle 7"/>
          <p:cNvSpPr>
            <a:spLocks noChangeArrowheads="1"/>
          </p:cNvSpPr>
          <p:nvPr/>
        </p:nvSpPr>
        <p:spPr bwMode="auto">
          <a:xfrm>
            <a:off x="0" y="0"/>
            <a:ext cx="9144000" cy="0"/>
          </a:xfrm>
          <a:prstGeom prst="rect">
            <a:avLst/>
          </a:prstGeom>
          <a:noFill/>
          <a:ln w="9525">
            <a:noFill/>
            <a:miter lim="800000"/>
          </a:ln>
          <a:effectLst/>
        </p:spPr>
        <p:txBody>
          <a:bodyPr wrap="none" anchor="ctr">
            <a:spAutoFit/>
          </a:bodyPr>
          <a:lstStyle/>
          <a:p>
            <a:pPr eaLnBrk="1" hangingPunct="1"/>
            <a:endParaRPr lang="zh-CN" altLang="en-US"/>
          </a:p>
        </p:txBody>
      </p:sp>
      <p:graphicFrame>
        <p:nvGraphicFramePr>
          <p:cNvPr id="32776" name="Object 8"/>
          <p:cNvGraphicFramePr>
            <a:graphicFrameLocks noChangeAspect="1"/>
          </p:cNvGraphicFramePr>
          <p:nvPr/>
        </p:nvGraphicFramePr>
        <p:xfrm>
          <a:off x="2941513" y="2868958"/>
          <a:ext cx="422275" cy="457200"/>
        </p:xfrm>
        <a:graphic>
          <a:graphicData uri="http://schemas.openxmlformats.org/presentationml/2006/ole">
            <mc:AlternateContent xmlns:mc="http://schemas.openxmlformats.org/markup-compatibility/2006">
              <mc:Choice xmlns:v="urn:schemas-microsoft-com:vml" Requires="v">
                <p:oleObj spid="_x0000_s4099" name="公式" r:id="rId5" imgW="2743200" imgH="3048000" progId="Equation.3">
                  <p:embed/>
                </p:oleObj>
              </mc:Choice>
              <mc:Fallback>
                <p:oleObj name="公式" r:id="rId5" imgW="2743200" imgH="3048000" progId="Equation.3">
                  <p:embed/>
                  <p:pic>
                    <p:nvPicPr>
                      <p:cNvPr id="0" name="Object 8"/>
                      <p:cNvPicPr>
                        <a:picLocks noChangeAspect="1"/>
                      </p:cNvPicPr>
                      <p:nvPr/>
                    </p:nvPicPr>
                    <p:blipFill>
                      <a:blip r:embed="rId6"/>
                      <a:stretch>
                        <a:fillRect/>
                      </a:stretch>
                    </p:blipFill>
                    <p:spPr>
                      <a:xfrm>
                        <a:off x="2941513" y="2868958"/>
                        <a:ext cx="422275" cy="457200"/>
                      </a:xfrm>
                      <a:prstGeom prst="rect">
                        <a:avLst/>
                      </a:prstGeom>
                      <a:noFill/>
                      <a:ln w="9525">
                        <a:noFill/>
                      </a:ln>
                    </p:spPr>
                  </p:pic>
                </p:oleObj>
              </mc:Fallback>
            </mc:AlternateContent>
          </a:graphicData>
        </a:graphic>
      </p:graphicFrame>
      <p:sp>
        <p:nvSpPr>
          <p:cNvPr id="32777" name="Rectangle 9"/>
          <p:cNvSpPr>
            <a:spLocks noChangeArrowheads="1"/>
          </p:cNvSpPr>
          <p:nvPr/>
        </p:nvSpPr>
        <p:spPr bwMode="auto">
          <a:xfrm>
            <a:off x="0" y="0"/>
            <a:ext cx="9144000" cy="0"/>
          </a:xfrm>
          <a:prstGeom prst="rect">
            <a:avLst/>
          </a:prstGeom>
          <a:noFill/>
          <a:ln w="9525">
            <a:noFill/>
            <a:miter lim="800000"/>
          </a:ln>
          <a:effectLst/>
        </p:spPr>
        <p:txBody>
          <a:bodyPr wrap="none" anchor="ctr">
            <a:spAutoFit/>
          </a:bodyPr>
          <a:lstStyle/>
          <a:p>
            <a:pPr eaLnBrk="1" hangingPunct="1"/>
            <a:endParaRPr lang="zh-CN" altLang="en-US"/>
          </a:p>
        </p:txBody>
      </p:sp>
      <p:graphicFrame>
        <p:nvGraphicFramePr>
          <p:cNvPr id="32778" name="Object 10"/>
          <p:cNvGraphicFramePr>
            <a:graphicFrameLocks noChangeAspect="1"/>
          </p:cNvGraphicFramePr>
          <p:nvPr/>
        </p:nvGraphicFramePr>
        <p:xfrm>
          <a:off x="4441990" y="2868957"/>
          <a:ext cx="457200" cy="457200"/>
        </p:xfrm>
        <a:graphic>
          <a:graphicData uri="http://schemas.openxmlformats.org/presentationml/2006/ole">
            <mc:AlternateContent xmlns:mc="http://schemas.openxmlformats.org/markup-compatibility/2006">
              <mc:Choice xmlns:v="urn:schemas-microsoft-com:vml" Requires="v">
                <p:oleObj spid="_x0000_s4100" name="公式" r:id="rId7" imgW="4267200" imgH="4267200" progId="Equation.3">
                  <p:embed/>
                </p:oleObj>
              </mc:Choice>
              <mc:Fallback>
                <p:oleObj name="公式" r:id="rId7" imgW="4267200" imgH="4267200" progId="Equation.3">
                  <p:embed/>
                  <p:pic>
                    <p:nvPicPr>
                      <p:cNvPr id="0" name="Object 10"/>
                      <p:cNvPicPr>
                        <a:picLocks noChangeAspect="1"/>
                      </p:cNvPicPr>
                      <p:nvPr/>
                    </p:nvPicPr>
                    <p:blipFill>
                      <a:blip r:embed="rId8"/>
                      <a:stretch>
                        <a:fillRect/>
                      </a:stretch>
                    </p:blipFill>
                    <p:spPr>
                      <a:xfrm>
                        <a:off x="4441990" y="2868957"/>
                        <a:ext cx="457200" cy="457200"/>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graphicFrame>
        <p:nvGraphicFramePr>
          <p:cNvPr id="33799" name="Object 7"/>
          <p:cNvGraphicFramePr>
            <a:graphicFrameLocks noChangeAspect="1"/>
          </p:cNvGraphicFramePr>
          <p:nvPr/>
        </p:nvGraphicFramePr>
        <p:xfrm>
          <a:off x="317500" y="3550920"/>
          <a:ext cx="8382000" cy="2644775"/>
        </p:xfrm>
        <a:graphic>
          <a:graphicData uri="http://schemas.openxmlformats.org/presentationml/2006/ole">
            <mc:AlternateContent xmlns:mc="http://schemas.openxmlformats.org/markup-compatibility/2006">
              <mc:Choice xmlns:v="urn:schemas-microsoft-com:vml" Requires="v">
                <p:oleObj spid="_x0000_s5122" name="图片" r:id="rId9" imgW="2866390" imgH="905510" progId="Word.Picture.8">
                  <p:embed/>
                </p:oleObj>
              </mc:Choice>
              <mc:Fallback>
                <p:oleObj name="图片" r:id="rId9" imgW="2866390" imgH="905510" progId="Word.Picture.8">
                  <p:embed/>
                  <p:pic>
                    <p:nvPicPr>
                      <p:cNvPr id="0" name="Object 7"/>
                      <p:cNvPicPr>
                        <a:picLocks noChangeAspect="1"/>
                      </p:cNvPicPr>
                      <p:nvPr/>
                    </p:nvPicPr>
                    <p:blipFill>
                      <a:blip r:embed="rId10"/>
                      <a:stretch>
                        <a:fillRect/>
                      </a:stretch>
                    </p:blipFill>
                    <p:spPr>
                      <a:xfrm>
                        <a:off x="317500" y="3550920"/>
                        <a:ext cx="8382000" cy="2644775"/>
                      </a:xfrm>
                      <a:prstGeom prst="rect">
                        <a:avLst/>
                      </a:prstGeom>
                      <a:noFill/>
                      <a:ln w="9525">
                        <a:noFill/>
                      </a:ln>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zh-CN" smtClean="0"/>
              <a:t>分支限界</a:t>
            </a:r>
            <a:r>
              <a:rPr lang="zh-CN" altLang="zh-CN" smtClean="0"/>
              <a:t>法</a:t>
            </a:r>
            <a:endParaRPr lang="zh-CN" altLang="zh-CN" smtClean="0"/>
          </a:p>
        </p:txBody>
      </p:sp>
      <p:sp>
        <p:nvSpPr>
          <p:cNvPr id="35843" name="Rectangle 3"/>
          <p:cNvSpPr>
            <a:spLocks noGrp="1" noChangeArrowheads="1"/>
          </p:cNvSpPr>
          <p:nvPr>
            <p:ph type="body" idx="1"/>
          </p:nvPr>
        </p:nvSpPr>
        <p:spPr/>
        <p:txBody>
          <a:bodyPr/>
          <a:lstStyle/>
          <a:p>
            <a:pPr eaLnBrk="1" hangingPunct="1"/>
            <a:endParaRPr lang="zh-CN" altLang="zh-CN" smtClean="0"/>
          </a:p>
        </p:txBody>
      </p:sp>
      <p:pic>
        <p:nvPicPr>
          <p:cNvPr id="35844" name="Picture 4"/>
          <p:cNvPicPr>
            <a:picLocks noChangeAspect="1" noChangeArrowheads="1"/>
          </p:cNvPicPr>
          <p:nvPr/>
        </p:nvPicPr>
        <p:blipFill>
          <a:blip r:embed="rId1"/>
          <a:srcRect/>
          <a:stretch>
            <a:fillRect/>
          </a:stretch>
        </p:blipFill>
        <p:spPr bwMode="auto">
          <a:xfrm>
            <a:off x="171450" y="974725"/>
            <a:ext cx="8394700" cy="2854325"/>
          </a:xfrm>
          <a:prstGeom prst="rect">
            <a:avLst/>
          </a:prstGeom>
          <a:noFill/>
          <a:ln w="9525">
            <a:noFill/>
            <a:miter lim="800000"/>
            <a:headEnd/>
            <a:tailEnd/>
          </a:ln>
          <a:effectLst/>
        </p:spPr>
      </p:pic>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pic>
        <p:nvPicPr>
          <p:cNvPr id="36868" name="Picture 4"/>
          <p:cNvPicPr>
            <a:picLocks noChangeAspect="1" noChangeArrowheads="1"/>
          </p:cNvPicPr>
          <p:nvPr/>
        </p:nvPicPr>
        <p:blipFill>
          <a:blip r:embed="rId2"/>
          <a:srcRect/>
          <a:stretch>
            <a:fillRect/>
          </a:stretch>
        </p:blipFill>
        <p:spPr bwMode="auto">
          <a:xfrm>
            <a:off x="308610" y="3986530"/>
            <a:ext cx="8386763" cy="346075"/>
          </a:xfrm>
          <a:prstGeom prst="rect">
            <a:avLst/>
          </a:prstGeom>
          <a:noFill/>
          <a:ln w="9525">
            <a:noFill/>
            <a:miter lim="800000"/>
            <a:headEnd/>
            <a:tailEnd/>
          </a:ln>
          <a:effectLst/>
        </p:spPr>
      </p:pic>
      <p:pic>
        <p:nvPicPr>
          <p:cNvPr id="36869" name="Picture 5"/>
          <p:cNvPicPr>
            <a:picLocks noChangeAspect="1" noChangeArrowheads="1"/>
          </p:cNvPicPr>
          <p:nvPr/>
        </p:nvPicPr>
        <p:blipFill>
          <a:blip r:embed="rId3"/>
          <a:srcRect/>
          <a:stretch>
            <a:fillRect/>
          </a:stretch>
        </p:blipFill>
        <p:spPr bwMode="auto">
          <a:xfrm>
            <a:off x="266700" y="4271010"/>
            <a:ext cx="8610600" cy="19431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209922" name="Rectangle 2"/>
          <p:cNvSpPr>
            <a:spLocks noGrp="1" noChangeArrowheads="1"/>
          </p:cNvSpPr>
          <p:nvPr>
            <p:ph type="title"/>
          </p:nvPr>
        </p:nvSpPr>
        <p:spPr>
          <a:xfrm>
            <a:off x="684213" y="139065"/>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搜索与问题求解</a:t>
            </a:r>
            <a:endPar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209923" name="Rectangle 3"/>
          <p:cNvSpPr>
            <a:spLocks noGrp="1"/>
          </p:cNvSpPr>
          <p:nvPr>
            <p:ph idx="1"/>
          </p:nvPr>
        </p:nvSpPr>
        <p:spPr>
          <a:xfrm>
            <a:off x="684213" y="1484313"/>
            <a:ext cx="7772400" cy="4608512"/>
          </a:xfrm>
        </p:spPr>
        <p:txBody>
          <a:bodyPr vert="horz" wrap="square" lIns="91440" tIns="45720" rIns="91440" bIns="45720" anchor="t" anchorCtr="0"/>
          <a:p>
            <a:pPr eaLnBrk="1" hangingPunct="1">
              <a:lnSpc>
                <a:spcPct val="120000"/>
              </a:lnSpc>
            </a:pPr>
            <a:r>
              <a:rPr lang="zh-CN" altLang="en-US" sz="2800" dirty="0"/>
              <a:t>问题求解过程是搜索答案</a:t>
            </a:r>
            <a:r>
              <a:rPr lang="en-US" altLang="zh-CN" sz="2800" dirty="0">
                <a:latin typeface="Times New Roman" panose="02020603050405020304" pitchFamily="18" charset="0"/>
              </a:rPr>
              <a:t>(</a:t>
            </a:r>
            <a:r>
              <a:rPr lang="zh-CN" altLang="en-US" sz="2800" dirty="0">
                <a:latin typeface="Times New Roman" panose="02020603050405020304" pitchFamily="18" charset="0"/>
              </a:rPr>
              <a:t>目标</a:t>
            </a:r>
            <a:r>
              <a:rPr lang="en-US" altLang="zh-CN" sz="2800" dirty="0">
                <a:latin typeface="Times New Roman" panose="02020603050405020304" pitchFamily="18" charset="0"/>
              </a:rPr>
              <a:t>)</a:t>
            </a:r>
            <a:r>
              <a:rPr lang="zh-CN" altLang="en-US" sz="2800" dirty="0">
                <a:latin typeface="Times New Roman" panose="02020603050405020304" pitchFamily="18" charset="0"/>
              </a:rPr>
              <a:t>的过程 </a:t>
            </a:r>
            <a:endParaRPr lang="en-US" altLang="zh-CN" sz="2800" dirty="0">
              <a:latin typeface="Times New Roman" panose="02020603050405020304" pitchFamily="18" charset="0"/>
            </a:endParaRPr>
          </a:p>
          <a:p>
            <a:pPr eaLnBrk="1" hangingPunct="1">
              <a:lnSpc>
                <a:spcPct val="120000"/>
              </a:lnSpc>
            </a:pPr>
            <a:r>
              <a:rPr lang="en-US" altLang="zh-CN" sz="2800" dirty="0">
                <a:latin typeface="Times New Roman" panose="02020603050405020304" pitchFamily="18" charset="0"/>
              </a:rPr>
              <a:t> </a:t>
            </a:r>
            <a:r>
              <a:rPr lang="zh-CN" altLang="en-US" sz="2800" dirty="0">
                <a:latin typeface="Times New Roman" panose="02020603050405020304" pitchFamily="18" charset="0"/>
              </a:rPr>
              <a:t>所以问题求解技术也叫搜索技术</a:t>
            </a:r>
            <a:r>
              <a:rPr lang="en-US" altLang="zh-CN" sz="2800" dirty="0">
                <a:latin typeface="Times New Roman" panose="02020603050405020304" pitchFamily="18" charset="0"/>
              </a:rPr>
              <a:t>—</a:t>
            </a:r>
            <a:r>
              <a:rPr lang="zh-CN" altLang="en-US" sz="2800" dirty="0">
                <a:latin typeface="Times New Roman" panose="02020603050405020304" pitchFamily="18" charset="0"/>
              </a:rPr>
              <a:t>通过对状态空间的搜索而求解问题的技术</a:t>
            </a:r>
            <a:endParaRPr lang="en-US" altLang="zh-CN" sz="2800" dirty="0">
              <a:latin typeface="Times New Roman" panose="02020603050405020304" pitchFamily="18" charset="0"/>
            </a:endParaRPr>
          </a:p>
          <a:p>
            <a:pPr lvl="1" eaLnBrk="1" hangingPunct="1">
              <a:lnSpc>
                <a:spcPct val="120000"/>
              </a:lnSpc>
            </a:pPr>
            <a:r>
              <a:rPr lang="zh-CN" altLang="en-US" sz="2800" dirty="0">
                <a:latin typeface="黑体" panose="02010609060101010101" pitchFamily="49" charset="-122"/>
                <a:ea typeface="黑体" panose="02010609060101010101" pitchFamily="49" charset="-122"/>
              </a:rPr>
              <a:t>是一种基于目标的搜索</a:t>
            </a:r>
            <a:endParaRPr lang="en-US" altLang="zh-CN" sz="2800" dirty="0">
              <a:latin typeface="黑体" panose="02010609060101010101" pitchFamily="49" charset="-122"/>
              <a:ea typeface="黑体" panose="02010609060101010101" pitchFamily="49" charset="-122"/>
            </a:endParaRPr>
          </a:p>
          <a:p>
            <a:pPr lvl="1" eaLnBrk="1" hangingPunct="1">
              <a:lnSpc>
                <a:spcPct val="120000"/>
              </a:lnSpc>
            </a:pPr>
            <a:r>
              <a:rPr lang="zh-CN" altLang="en-US" sz="2800" dirty="0">
                <a:latin typeface="黑体" panose="02010609060101010101" pitchFamily="49" charset="-122"/>
                <a:ea typeface="黑体" panose="02010609060101010101" pitchFamily="49" charset="-122"/>
              </a:rPr>
              <a:t>在寻找到达目标的过程中，当面对多个未知的选项时，首先检验各个不同的导致已知评价的状态的可能行动序列，然后选择最佳序列</a:t>
            </a:r>
            <a:r>
              <a:rPr lang="en-US" altLang="zh-CN" sz="2800" dirty="0">
                <a:latin typeface="Times New Roman" panose="02020603050405020304" pitchFamily="18" charset="0"/>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这个过程就是搜索</a:t>
            </a:r>
            <a:endParaRPr lang="en-US" altLang="zh-CN" sz="2800" dirty="0">
              <a:latin typeface="黑体" panose="02010609060101010101" pitchFamily="49" charset="-122"/>
              <a:ea typeface="黑体" panose="02010609060101010101" pitchFamily="49" charset="-122"/>
            </a:endParaRPr>
          </a:p>
        </p:txBody>
      </p:sp>
      <p:sp>
        <p:nvSpPr>
          <p:cNvPr id="2" name="页脚占位符 1"/>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923">
                                            <p:txEl>
                                              <p:charRg st="0" end="20"/>
                                            </p:txEl>
                                          </p:spTgt>
                                        </p:tgtEl>
                                        <p:attrNameLst>
                                          <p:attrName>style.visibility</p:attrName>
                                        </p:attrNameLst>
                                      </p:cBhvr>
                                      <p:to>
                                        <p:strVal val="visible"/>
                                      </p:to>
                                    </p:set>
                                    <p:animEffect transition="in" filter="blinds(horizontal)">
                                      <p:cBhvr>
                                        <p:cTn id="7" dur="500"/>
                                        <p:tgtEl>
                                          <p:spTgt spid="209923">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9923">
                                            <p:txEl>
                                              <p:charRg st="20" end="55"/>
                                            </p:txEl>
                                          </p:spTgt>
                                        </p:tgtEl>
                                        <p:attrNameLst>
                                          <p:attrName>style.visibility</p:attrName>
                                        </p:attrNameLst>
                                      </p:cBhvr>
                                      <p:to>
                                        <p:strVal val="visible"/>
                                      </p:to>
                                    </p:set>
                                    <p:animEffect transition="in" filter="blinds(horizontal)">
                                      <p:cBhvr>
                                        <p:cTn id="12" dur="500"/>
                                        <p:tgtEl>
                                          <p:spTgt spid="209923">
                                            <p:txEl>
                                              <p:charRg st="20" end="5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9923">
                                            <p:txEl>
                                              <p:charRg st="55" end="74"/>
                                            </p:txEl>
                                          </p:spTgt>
                                        </p:tgtEl>
                                        <p:attrNameLst>
                                          <p:attrName>style.visibility</p:attrName>
                                        </p:attrNameLst>
                                      </p:cBhvr>
                                      <p:to>
                                        <p:strVal val="visible"/>
                                      </p:to>
                                    </p:set>
                                    <p:animEffect transition="in" filter="blinds(horizontal)">
                                      <p:cBhvr>
                                        <p:cTn id="17" dur="500"/>
                                        <p:tgtEl>
                                          <p:spTgt spid="209923">
                                            <p:txEl>
                                              <p:charRg st="55" end="7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9923">
                                            <p:txEl>
                                              <p:charRg st="74" end="145"/>
                                            </p:txEl>
                                          </p:spTgt>
                                        </p:tgtEl>
                                        <p:attrNameLst>
                                          <p:attrName>style.visibility</p:attrName>
                                        </p:attrNameLst>
                                      </p:cBhvr>
                                      <p:to>
                                        <p:strVal val="visible"/>
                                      </p:to>
                                    </p:set>
                                    <p:animEffect transition="in" filter="blinds(horizontal)">
                                      <p:cBhvr>
                                        <p:cTn id="22" dur="500"/>
                                        <p:tgtEl>
                                          <p:spTgt spid="209923">
                                            <p:txEl>
                                              <p:charRg st="74" end="14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endParaRPr lang="zh-CN" altLang="zh-CN" smtClean="0"/>
          </a:p>
        </p:txBody>
      </p:sp>
      <p:sp>
        <p:nvSpPr>
          <p:cNvPr id="38915" name="Rectangle 3"/>
          <p:cNvSpPr>
            <a:spLocks noGrp="1" noChangeArrowheads="1"/>
          </p:cNvSpPr>
          <p:nvPr>
            <p:ph type="body" idx="1"/>
          </p:nvPr>
        </p:nvSpPr>
        <p:spPr/>
        <p:txBody>
          <a:bodyPr/>
          <a:lstStyle/>
          <a:p>
            <a:pPr eaLnBrk="1" hangingPunct="1"/>
            <a:endParaRPr lang="zh-CN" altLang="zh-CN" smtClean="0"/>
          </a:p>
        </p:txBody>
      </p:sp>
      <p:pic>
        <p:nvPicPr>
          <p:cNvPr id="38916" name="Picture 4"/>
          <p:cNvPicPr>
            <a:picLocks noChangeAspect="1" noChangeArrowheads="1"/>
          </p:cNvPicPr>
          <p:nvPr/>
        </p:nvPicPr>
        <p:blipFill>
          <a:blip r:embed="rId1"/>
          <a:srcRect/>
          <a:stretch>
            <a:fillRect/>
          </a:stretch>
        </p:blipFill>
        <p:spPr bwMode="auto">
          <a:xfrm>
            <a:off x="685800" y="0"/>
            <a:ext cx="8234363" cy="2103438"/>
          </a:xfrm>
          <a:prstGeom prst="rect">
            <a:avLst/>
          </a:prstGeom>
          <a:noFill/>
          <a:ln w="9525">
            <a:noFill/>
            <a:miter lim="800000"/>
            <a:headEnd/>
            <a:tailEnd/>
          </a:ln>
          <a:effectLst/>
        </p:spPr>
      </p:pic>
      <p:pic>
        <p:nvPicPr>
          <p:cNvPr id="38917" name="Picture 5"/>
          <p:cNvPicPr>
            <a:picLocks noChangeAspect="1" noChangeArrowheads="1"/>
          </p:cNvPicPr>
          <p:nvPr/>
        </p:nvPicPr>
        <p:blipFill>
          <a:blip r:embed="rId2"/>
          <a:srcRect/>
          <a:stretch>
            <a:fillRect/>
          </a:stretch>
        </p:blipFill>
        <p:spPr bwMode="auto">
          <a:xfrm>
            <a:off x="1371600" y="2362200"/>
            <a:ext cx="5394325" cy="4495800"/>
          </a:xfrm>
          <a:prstGeom prst="rect">
            <a:avLst/>
          </a:prstGeom>
          <a:noFill/>
          <a:ln w="9525">
            <a:noFill/>
            <a:miter lim="800000"/>
            <a:headEnd/>
            <a:tailEnd/>
          </a:ln>
          <a:effectLst/>
        </p:spPr>
      </p:pic>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endParaRPr lang="zh-CN" altLang="zh-CN" smtClean="0"/>
          </a:p>
        </p:txBody>
      </p:sp>
      <p:sp>
        <p:nvSpPr>
          <p:cNvPr id="37891" name="Rectangle 3"/>
          <p:cNvSpPr>
            <a:spLocks noGrp="1" noChangeArrowheads="1"/>
          </p:cNvSpPr>
          <p:nvPr>
            <p:ph type="body" idx="1"/>
          </p:nvPr>
        </p:nvSpPr>
        <p:spPr/>
        <p:txBody>
          <a:bodyPr/>
          <a:lstStyle/>
          <a:p>
            <a:pPr eaLnBrk="1" hangingPunct="1"/>
            <a:endParaRPr lang="zh-CN" altLang="zh-CN" smtClean="0"/>
          </a:p>
        </p:txBody>
      </p:sp>
      <p:pic>
        <p:nvPicPr>
          <p:cNvPr id="37892" name="Picture 5"/>
          <p:cNvPicPr>
            <a:picLocks noChangeAspect="1" noChangeArrowheads="1"/>
          </p:cNvPicPr>
          <p:nvPr/>
        </p:nvPicPr>
        <p:blipFill>
          <a:blip r:embed="rId1"/>
          <a:srcRect/>
          <a:stretch>
            <a:fillRect/>
          </a:stretch>
        </p:blipFill>
        <p:spPr bwMode="auto">
          <a:xfrm>
            <a:off x="0" y="304800"/>
            <a:ext cx="8461375" cy="5538788"/>
          </a:xfrm>
          <a:prstGeom prst="rect">
            <a:avLst/>
          </a:prstGeom>
          <a:noFill/>
          <a:ln w="9525">
            <a:noFill/>
            <a:miter lim="800000"/>
            <a:headEnd/>
            <a:tailEnd/>
          </a:ln>
          <a:effectLst/>
        </p:spPr>
      </p:pic>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endParaRPr lang="zh-CN" altLang="zh-CN" smtClean="0"/>
          </a:p>
        </p:txBody>
      </p:sp>
      <p:sp>
        <p:nvSpPr>
          <p:cNvPr id="39939" name="Rectangle 3"/>
          <p:cNvSpPr>
            <a:spLocks noGrp="1" noChangeArrowheads="1"/>
          </p:cNvSpPr>
          <p:nvPr>
            <p:ph type="body" idx="1"/>
          </p:nvPr>
        </p:nvSpPr>
        <p:spPr/>
        <p:txBody>
          <a:bodyPr/>
          <a:lstStyle/>
          <a:p>
            <a:pPr eaLnBrk="1" hangingPunct="1"/>
            <a:endParaRPr lang="zh-CN" altLang="zh-CN" smtClean="0"/>
          </a:p>
        </p:txBody>
      </p:sp>
      <p:pic>
        <p:nvPicPr>
          <p:cNvPr id="39940" name="Picture 4"/>
          <p:cNvPicPr>
            <a:picLocks noChangeAspect="1" noChangeArrowheads="1"/>
          </p:cNvPicPr>
          <p:nvPr/>
        </p:nvPicPr>
        <p:blipFill>
          <a:blip r:embed="rId1"/>
          <a:srcRect/>
          <a:stretch>
            <a:fillRect/>
          </a:stretch>
        </p:blipFill>
        <p:spPr bwMode="auto">
          <a:xfrm>
            <a:off x="533400" y="228600"/>
            <a:ext cx="7640638" cy="2844800"/>
          </a:xfrm>
          <a:prstGeom prst="rect">
            <a:avLst/>
          </a:prstGeom>
          <a:noFill/>
          <a:ln w="9525">
            <a:noFill/>
            <a:miter lim="800000"/>
            <a:headEnd/>
            <a:tailEnd/>
          </a:ln>
          <a:effectLst/>
        </p:spPr>
      </p:pic>
      <p:pic>
        <p:nvPicPr>
          <p:cNvPr id="39941" name="Picture 5"/>
          <p:cNvPicPr>
            <a:picLocks noChangeAspect="1" noChangeArrowheads="1"/>
          </p:cNvPicPr>
          <p:nvPr/>
        </p:nvPicPr>
        <p:blipFill>
          <a:blip r:embed="rId2"/>
          <a:srcRect/>
          <a:stretch>
            <a:fillRect/>
          </a:stretch>
        </p:blipFill>
        <p:spPr bwMode="auto">
          <a:xfrm>
            <a:off x="457200" y="2909888"/>
            <a:ext cx="8064500" cy="3948112"/>
          </a:xfrm>
          <a:prstGeom prst="rect">
            <a:avLst/>
          </a:prstGeom>
          <a:noFill/>
          <a:ln w="9525">
            <a:noFill/>
            <a:miter lim="800000"/>
            <a:headEnd/>
            <a:tailEnd/>
          </a:ln>
          <a:effectLst/>
        </p:spPr>
      </p:pic>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555010" name="Rectangle 2"/>
          <p:cNvSpPr>
            <a:spLocks noGrp="1" noChangeArrowheads="1"/>
          </p:cNvSpPr>
          <p:nvPr>
            <p:ph type="title"/>
          </p:nvPr>
        </p:nvSpPr>
        <p:spPr>
          <a:xfrm>
            <a:off x="685483" y="121285"/>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noProof="0" smtClean="0">
                <a:ln>
                  <a:noFill/>
                </a:ln>
                <a:solidFill>
                  <a:schemeClr val="tx1"/>
                </a:solidFill>
                <a:effectLst>
                  <a:outerShdw blurRad="38100" dist="38100" dir="2700000" algn="tl">
                    <a:srgbClr val="C0C0C0"/>
                  </a:outerShdw>
                </a:effectLst>
                <a:uLnTx/>
                <a:uFillTx/>
                <a:sym typeface="+mn-ea"/>
              </a:rPr>
              <a:t>博弈搜索问题与方法</a:t>
            </a:r>
            <a:endPar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155651" name="Rectangle 3"/>
          <p:cNvSpPr>
            <a:spLocks noGrp="1"/>
          </p:cNvSpPr>
          <p:nvPr>
            <p:ph idx="1"/>
          </p:nvPr>
        </p:nvSpPr>
        <p:spPr>
          <a:xfrm>
            <a:off x="684213" y="1412875"/>
            <a:ext cx="7772400" cy="4895850"/>
          </a:xfrm>
        </p:spPr>
        <p:txBody>
          <a:bodyPr vert="horz" wrap="square" lIns="91440" tIns="45720" rIns="91440" bIns="45720" anchor="t" anchorCtr="0"/>
          <a:p>
            <a:pPr eaLnBrk="1" hangingPunct="1">
              <a:lnSpc>
                <a:spcPct val="90000"/>
              </a:lnSpc>
            </a:pPr>
            <a:r>
              <a:rPr lang="zh-CN" altLang="en-US" sz="2400" dirty="0">
                <a:sym typeface="+mn-ea"/>
              </a:rPr>
              <a:t>从智能体角度看，博弈是多智能体之间的竞争和对抗 </a:t>
            </a:r>
            <a:r>
              <a:rPr lang="en-US" altLang="zh-CN" sz="2400" dirty="0">
                <a:sym typeface="+mn-ea"/>
              </a:rPr>
              <a:t>/ </a:t>
            </a:r>
            <a:r>
              <a:rPr lang="zh-CN" altLang="en-US" sz="2400" dirty="0">
                <a:sym typeface="+mn-ea"/>
              </a:rPr>
              <a:t>在竞争的环境中，每个智能体的目的是冲突的，由此引出对抗搜索问题</a:t>
            </a:r>
            <a:r>
              <a:rPr lang="en-US" altLang="zh-CN" sz="2400" dirty="0">
                <a:latin typeface="Times New Roman" panose="02020603050405020304" pitchFamily="18" charset="0"/>
                <a:sym typeface="+mn-ea"/>
              </a:rPr>
              <a:t>—</a:t>
            </a:r>
            <a:r>
              <a:rPr lang="zh-CN" altLang="en-US" sz="2400" dirty="0">
                <a:sym typeface="+mn-ea"/>
              </a:rPr>
              <a:t>称为博弈</a:t>
            </a:r>
            <a:endParaRPr lang="zh-CN" altLang="en-US" sz="2400" dirty="0"/>
          </a:p>
          <a:p>
            <a:pPr eaLnBrk="1" hangingPunct="1">
              <a:lnSpc>
                <a:spcPct val="90000"/>
              </a:lnSpc>
            </a:pPr>
            <a:r>
              <a:rPr lang="zh-CN" altLang="en-US" sz="2400" dirty="0"/>
              <a:t>两个游戏者的博弈可以定义为一类搜索问题，其中包括：</a:t>
            </a:r>
            <a:endParaRPr lang="zh-CN" altLang="en-US" sz="2400" dirty="0"/>
          </a:p>
          <a:p>
            <a:pPr lvl="1" eaLnBrk="1" hangingPunct="1">
              <a:lnSpc>
                <a:spcPct val="90000"/>
              </a:lnSpc>
            </a:pPr>
            <a:r>
              <a:rPr lang="zh-CN" altLang="en-US" sz="2400" dirty="0">
                <a:latin typeface="黑体" panose="02010609060101010101" pitchFamily="49" charset="-122"/>
                <a:ea typeface="黑体" panose="02010609060101010101" pitchFamily="49" charset="-122"/>
              </a:rPr>
              <a:t>初始状态</a:t>
            </a:r>
            <a:r>
              <a:rPr lang="en-US" altLang="zh-CN" sz="2400" dirty="0">
                <a:latin typeface="Times New Roman" panose="02020603050405020304" pitchFamily="18" charset="0"/>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棋盘局面和哪个游戏者出招</a:t>
            </a:r>
            <a:endParaRPr lang="en-US" altLang="zh-CN" sz="2400" dirty="0">
              <a:latin typeface="黑体" panose="02010609060101010101" pitchFamily="49" charset="-122"/>
              <a:ea typeface="黑体" panose="02010609060101010101" pitchFamily="49" charset="-122"/>
            </a:endParaRPr>
          </a:p>
          <a:p>
            <a:pPr lvl="1" eaLnBrk="1" hangingPunct="1">
              <a:lnSpc>
                <a:spcPct val="90000"/>
              </a:lnSpc>
            </a:pPr>
            <a:r>
              <a:rPr lang="zh-CN" altLang="en-US" sz="2400" dirty="0">
                <a:latin typeface="黑体" panose="02010609060101010101" pitchFamily="49" charset="-122"/>
                <a:ea typeface="黑体" panose="02010609060101010101" pitchFamily="49" charset="-122"/>
              </a:rPr>
              <a:t>后继函数</a:t>
            </a:r>
            <a:r>
              <a:rPr lang="en-US" altLang="zh-CN" sz="2400" dirty="0">
                <a:latin typeface="Times New Roman" panose="02020603050405020304" pitchFamily="18" charset="0"/>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返回</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招数</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状态</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对的一个列表，其中每对表示一个合法招数和相应的结果状态</a:t>
            </a:r>
            <a:endParaRPr lang="en-US" altLang="zh-CN" sz="2400" dirty="0">
              <a:latin typeface="黑体" panose="02010609060101010101" pitchFamily="49" charset="-122"/>
              <a:ea typeface="黑体" panose="02010609060101010101" pitchFamily="49" charset="-122"/>
            </a:endParaRPr>
          </a:p>
          <a:p>
            <a:pPr lvl="1" eaLnBrk="1" hangingPunct="1">
              <a:lnSpc>
                <a:spcPct val="90000"/>
              </a:lnSpc>
            </a:pPr>
            <a:r>
              <a:rPr lang="zh-CN" altLang="en-US" sz="2400" dirty="0">
                <a:latin typeface="黑体" panose="02010609060101010101" pitchFamily="49" charset="-122"/>
                <a:ea typeface="黑体" panose="02010609060101010101" pitchFamily="49" charset="-122"/>
              </a:rPr>
              <a:t>终止测试</a:t>
            </a:r>
            <a:r>
              <a:rPr lang="en-US" altLang="zh-CN" sz="2400" dirty="0">
                <a:latin typeface="Times New Roman" panose="02020603050405020304" pitchFamily="18" charset="0"/>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判断游戏是否结束</a:t>
            </a:r>
            <a:endParaRPr lang="en-US" altLang="zh-CN" sz="2400" dirty="0">
              <a:latin typeface="黑体" panose="02010609060101010101" pitchFamily="49" charset="-122"/>
              <a:ea typeface="黑体" panose="02010609060101010101" pitchFamily="49" charset="-122"/>
            </a:endParaRPr>
          </a:p>
          <a:p>
            <a:pPr lvl="1" eaLnBrk="1" hangingPunct="1">
              <a:lnSpc>
                <a:spcPct val="90000"/>
              </a:lnSpc>
            </a:pPr>
            <a:r>
              <a:rPr lang="zh-CN" altLang="en-US" sz="2400" dirty="0">
                <a:latin typeface="黑体" panose="02010609060101010101" pitchFamily="49" charset="-122"/>
                <a:ea typeface="黑体" panose="02010609060101010101" pitchFamily="49" charset="-122"/>
              </a:rPr>
              <a:t>效用函数</a:t>
            </a:r>
            <a:r>
              <a:rPr lang="en-US" altLang="zh-CN" sz="2400" dirty="0">
                <a:latin typeface="Times New Roman" panose="02020603050405020304" pitchFamily="18" charset="0"/>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或称目标函数，对终止状态给出一个数值如输赢和平局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以</a:t>
            </a:r>
            <a:r>
              <a:rPr lang="en-US" altLang="zh-CN" sz="2400" dirty="0">
                <a:latin typeface="黑体" panose="02010609060101010101" pitchFamily="49" charset="-122"/>
                <a:ea typeface="黑体" panose="02010609060101010101" pitchFamily="49" charset="-122"/>
              </a:rPr>
              <a:t>-1/+1/0</a:t>
            </a:r>
            <a:r>
              <a:rPr lang="zh-CN" altLang="en-US" sz="2400" dirty="0">
                <a:latin typeface="黑体" panose="02010609060101010101" pitchFamily="49" charset="-122"/>
                <a:ea typeface="黑体" panose="02010609060101010101" pitchFamily="49" charset="-122"/>
              </a:rPr>
              <a:t>表示</a:t>
            </a:r>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lvl="1" eaLnBrk="1" hangingPunct="1">
              <a:lnSpc>
                <a:spcPct val="90000"/>
              </a:lnSpc>
            </a:pPr>
            <a:r>
              <a:rPr lang="zh-CN" altLang="en-US" sz="2400" dirty="0">
                <a:latin typeface="黑体" panose="02010609060101010101" pitchFamily="49" charset="-122"/>
                <a:ea typeface="黑体" panose="02010609060101010101" pitchFamily="49" charset="-122"/>
              </a:rPr>
              <a:t>双方的初始状态和合法招数定义了游戏的博弈树</a:t>
            </a:r>
            <a:r>
              <a:rPr lang="en-US" altLang="zh-CN" sz="2400" dirty="0">
                <a:latin typeface="Times New Roman" panose="02020603050405020304" pitchFamily="18" charset="0"/>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此为博弈搜索</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2"/>
          <p:cNvSpPr>
            <a:spLocks noGrp="1"/>
          </p:cNvSpPr>
          <p:nvPr/>
        </p:nvSpPr>
        <p:spPr>
          <a:xfrm>
            <a:off x="633095" y="3024505"/>
            <a:ext cx="8300720" cy="3729355"/>
          </a:xfrm>
          <a:prstGeom prst="rect">
            <a:avLst/>
          </a:prstGeom>
        </p:spPr>
        <p:txBody>
          <a:bodyPr vert="horz" lIns="91440" tIns="45720" rIns="91440" bIns="45720" rtlCol="0">
            <a:normAutofit fontScale="75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buFont typeface="Arial" panose="020B0604020202020204" pitchFamily="34" charset="0"/>
            </a:pPr>
            <a:endParaRPr lang="zh-CN" altLang="en-US" dirty="0">
              <a:uFillTx/>
            </a:endParaRPr>
          </a:p>
          <a:p>
            <a:pPr marL="342900" indent="-342900" algn="l">
              <a:buFont typeface="Arial" panose="020B0604020202020204" pitchFamily="34" charset="0"/>
              <a:buChar char="•"/>
            </a:pPr>
            <a:r>
              <a:rPr lang="zh-CN" altLang="en-US" dirty="0">
                <a:uFillTx/>
                <a:sym typeface="+mn-ea"/>
              </a:rPr>
              <a:t>国际象棋</a:t>
            </a:r>
            <a:r>
              <a:rPr lang="en-US" altLang="zh-CN" dirty="0">
                <a:uFillTx/>
                <a:sym typeface="+mn-ea"/>
              </a:rPr>
              <a:t>AI</a:t>
            </a:r>
            <a:r>
              <a:rPr lang="zh-CN" altLang="en-US" dirty="0">
                <a:uFillTx/>
                <a:sym typeface="+mn-ea"/>
              </a:rPr>
              <a:t>战胜人类棋手：符合人类直觉的</a:t>
            </a:r>
            <a:r>
              <a:rPr lang="zh-CN" altLang="en-US" b="1" dirty="0">
                <a:uFillTx/>
                <a:sym typeface="+mn-ea"/>
              </a:rPr>
              <a:t>传统算法</a:t>
            </a:r>
            <a:endParaRPr lang="zh-CN" altLang="en-US" b="1" dirty="0">
              <a:uFillTx/>
              <a:sym typeface="+mn-ea"/>
            </a:endParaRPr>
          </a:p>
          <a:p>
            <a:pPr marL="800100" lvl="1" indent="-342900" algn="l">
              <a:buFont typeface="Arial" panose="020B0604020202020204" pitchFamily="34" charset="0"/>
              <a:buChar char="•"/>
            </a:pPr>
            <a:r>
              <a:rPr lang="zh-CN" altLang="en-US" dirty="0">
                <a:uFillTx/>
                <a:sym typeface="+mn-ea"/>
              </a:rPr>
              <a:t>国际象棋</a:t>
            </a:r>
            <a:r>
              <a:rPr lang="en-US" altLang="zh-CN" dirty="0">
                <a:uFillTx/>
                <a:sym typeface="+mn-ea"/>
              </a:rPr>
              <a:t>AI</a:t>
            </a:r>
            <a:r>
              <a:rPr lang="zh-CN" altLang="en-US" dirty="0">
                <a:uFillTx/>
                <a:sym typeface="+mn-ea"/>
              </a:rPr>
              <a:t>的算法和人类弈棋思维差不多，但算得快、算得深</a:t>
            </a:r>
            <a:endParaRPr lang="zh-CN" altLang="en-US" b="1" dirty="0">
              <a:uFillTx/>
              <a:sym typeface="+mn-ea"/>
            </a:endParaRPr>
          </a:p>
          <a:p>
            <a:pPr marL="342900" indent="-342900" algn="l">
              <a:buFont typeface="Arial" panose="020B0604020202020204" pitchFamily="34" charset="0"/>
              <a:buChar char="•"/>
            </a:pPr>
            <a:r>
              <a:rPr lang="zh-CN" altLang="en-US" dirty="0">
                <a:uFillTx/>
                <a:sym typeface="+mn-ea"/>
              </a:rPr>
              <a:t>国际象棋等传统棋类算法的核心概念：</a:t>
            </a:r>
            <a:r>
              <a:rPr lang="zh-CN" altLang="en-US" b="1" dirty="0">
                <a:solidFill>
                  <a:srgbClr val="FF0000"/>
                </a:solidFill>
                <a:uFillTx/>
                <a:sym typeface="+mn-ea"/>
              </a:rPr>
              <a:t>局面评估函数</a:t>
            </a:r>
            <a:endParaRPr lang="zh-CN" altLang="en-US" dirty="0">
              <a:uFillTx/>
            </a:endParaRPr>
          </a:p>
          <a:p>
            <a:pPr marL="800100" lvl="1" indent="-342900" algn="l">
              <a:buFont typeface="Arial" panose="020B0604020202020204" pitchFamily="34" charset="0"/>
              <a:buChar char="•"/>
            </a:pPr>
            <a:r>
              <a:rPr lang="zh-CN" altLang="en-US" dirty="0">
                <a:uFillTx/>
              </a:rPr>
              <a:t>局面评估函数可以静态计算（仅依赖当前局面），不用往前搜索。</a:t>
            </a:r>
            <a:r>
              <a:rPr lang="en-US" altLang="zh-CN" dirty="0">
                <a:uFillTx/>
              </a:rPr>
              <a:t> </a:t>
            </a:r>
            <a:endParaRPr lang="zh-CN" altLang="en-US" dirty="0">
              <a:uFillTx/>
            </a:endParaRPr>
          </a:p>
          <a:p>
            <a:pPr marL="800100" lvl="1" indent="-342900" algn="l">
              <a:buFont typeface="Arial" panose="020B0604020202020204" pitchFamily="34" charset="0"/>
              <a:buChar char="•"/>
            </a:pPr>
            <a:r>
              <a:rPr lang="zh-CN" altLang="en-US" dirty="0">
                <a:uFillTx/>
              </a:rPr>
              <a:t>局面评估函数和真实的局面情况，存在误差，如将黑胜的结果误判为白胜。好的函数误差小，适应性强（没有明显</a:t>
            </a:r>
            <a:r>
              <a:rPr lang="en-US" altLang="zh-CN" dirty="0">
                <a:uFillTx/>
              </a:rPr>
              <a:t>bug</a:t>
            </a:r>
            <a:r>
              <a:rPr lang="zh-CN" altLang="en-US" dirty="0">
                <a:uFillTx/>
              </a:rPr>
              <a:t>，常见局面不出错）。</a:t>
            </a:r>
            <a:endParaRPr lang="zh-CN" altLang="en-US" dirty="0">
              <a:uFillTx/>
            </a:endParaRPr>
          </a:p>
          <a:p>
            <a:pPr marL="800100" lvl="1" indent="-342900" algn="l">
              <a:buFont typeface="Arial" panose="020B0604020202020204" pitchFamily="34" charset="0"/>
              <a:buChar char="•"/>
            </a:pPr>
            <a:r>
              <a:rPr lang="zh-CN" altLang="en-US" dirty="0">
                <a:uFillTx/>
                <a:sym typeface="+mn-ea"/>
              </a:rPr>
              <a:t>从一个节点往下搜索是改善这个节点评分的办法：多算胜，少算不胜。</a:t>
            </a:r>
            <a:endParaRPr lang="zh-CN" altLang="en-US" dirty="0">
              <a:uFillTx/>
            </a:endParaRPr>
          </a:p>
          <a:p>
            <a:pPr marL="800100" lvl="1" indent="-342900" algn="l">
              <a:buFont typeface="Arial" panose="020B0604020202020204" pitchFamily="34" charset="0"/>
              <a:buChar char="•"/>
            </a:pPr>
            <a:r>
              <a:rPr lang="zh-CN" altLang="en-US" dirty="0">
                <a:uFillTx/>
              </a:rPr>
              <a:t>利用局面评估函数进行搜索优化，是棋类博弈算法的核心工作。如Alpha-Beta剪枝算法，意思是损失巨大的分支就不用搜索了。</a:t>
            </a:r>
            <a:endParaRPr lang="zh-CN" altLang="en-US" dirty="0">
              <a:uFillTx/>
            </a:endParaRPr>
          </a:p>
          <a:p>
            <a:pPr marL="342900" indent="-342900" algn="l">
              <a:buFont typeface="Arial" panose="020B0604020202020204" pitchFamily="34" charset="0"/>
              <a:buChar char="•"/>
            </a:pPr>
            <a:r>
              <a:rPr lang="zh-CN" altLang="en-US" dirty="0">
                <a:uFillTx/>
                <a:sym typeface="+mn-ea"/>
              </a:rPr>
              <a:t>局面评估剪枝，搜索优化。将搜索树规模降到计算机算力之内。</a:t>
            </a:r>
            <a:endParaRPr lang="zh-CN" altLang="en-US" dirty="0">
              <a:uFillTx/>
            </a:endParaRPr>
          </a:p>
          <a:p>
            <a:pPr marL="342900" indent="-342900" algn="l">
              <a:buFont typeface="Arial" panose="020B0604020202020204" pitchFamily="34" charset="0"/>
              <a:buChar char="•"/>
            </a:pPr>
            <a:r>
              <a:rPr lang="zh-CN" altLang="en-US" dirty="0">
                <a:uFillTx/>
                <a:sym typeface="+mn-ea"/>
              </a:rPr>
              <a:t>搜索代码</a:t>
            </a:r>
            <a:r>
              <a:rPr lang="en-US" altLang="zh-CN" dirty="0">
                <a:uFillTx/>
                <a:sym typeface="+mn-ea"/>
              </a:rPr>
              <a:t>+</a:t>
            </a:r>
            <a:r>
              <a:rPr lang="zh-CN" altLang="en-US" dirty="0">
                <a:uFillTx/>
                <a:sym typeface="+mn-ea"/>
              </a:rPr>
              <a:t>人类知识库开局库。硬件工程师</a:t>
            </a:r>
            <a:r>
              <a:rPr lang="en-US" altLang="zh-CN" dirty="0">
                <a:uFillTx/>
                <a:sym typeface="+mn-ea"/>
              </a:rPr>
              <a:t>+</a:t>
            </a:r>
            <a:r>
              <a:rPr lang="zh-CN" altLang="en-US" dirty="0">
                <a:uFillTx/>
                <a:sym typeface="+mn-ea"/>
              </a:rPr>
              <a:t>软件算法工程师</a:t>
            </a:r>
            <a:r>
              <a:rPr lang="en-US" altLang="zh-CN" dirty="0">
                <a:uFillTx/>
                <a:sym typeface="+mn-ea"/>
              </a:rPr>
              <a:t>+</a:t>
            </a:r>
            <a:r>
              <a:rPr lang="zh-CN" altLang="en-US" dirty="0">
                <a:uFillTx/>
                <a:sym typeface="+mn-ea"/>
              </a:rPr>
              <a:t>专业棋手。</a:t>
            </a:r>
            <a:endParaRPr lang="zh-CN" altLang="en-US" dirty="0">
              <a:uFillTx/>
            </a:endParaRPr>
          </a:p>
        </p:txBody>
      </p:sp>
      <p:pic>
        <p:nvPicPr>
          <p:cNvPr id="2" name="图片 1"/>
          <p:cNvPicPr>
            <a:picLocks noChangeAspect="1"/>
          </p:cNvPicPr>
          <p:nvPr>
            <p:custDataLst>
              <p:tags r:id="rId1"/>
            </p:custDataLst>
          </p:nvPr>
        </p:nvPicPr>
        <p:blipFill>
          <a:blip r:embed="rId2"/>
          <a:stretch>
            <a:fillRect/>
          </a:stretch>
        </p:blipFill>
        <p:spPr>
          <a:xfrm>
            <a:off x="1050290" y="1123315"/>
            <a:ext cx="1426845" cy="19018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924175" y="1184275"/>
            <a:ext cx="2191385" cy="1779905"/>
          </a:xfrm>
          <a:prstGeom prst="rect">
            <a:avLst/>
          </a:prstGeom>
        </p:spPr>
      </p:pic>
      <p:sp>
        <p:nvSpPr>
          <p:cNvPr id="555010" name="Rectangle 2"/>
          <p:cNvSpPr>
            <a:spLocks noGrp="1" noChangeArrowheads="1"/>
          </p:cNvSpPr>
          <p:nvPr>
            <p:ph type="title"/>
          </p:nvPr>
        </p:nvSpPr>
        <p:spPr>
          <a:xfrm>
            <a:off x="685483" y="121285"/>
            <a:ext cx="7772400" cy="731838"/>
          </a:xfrm>
        </p:spPr>
        <p:txBody>
          <a:bodyPr vert="horz" wrap="square" lIns="91440" tIns="45720" rIns="91440" bIns="45720" numCol="1" anchor="ctr" anchorCtr="0" compatLnSpc="1"/>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noProof="0" smtClean="0">
                <a:ln>
                  <a:noFill/>
                </a:ln>
                <a:solidFill>
                  <a:schemeClr val="tx1"/>
                </a:solidFill>
                <a:effectLst>
                  <a:outerShdw blurRad="38100" dist="38100" dir="2700000" algn="tl">
                    <a:srgbClr val="C0C0C0"/>
                  </a:outerShdw>
                </a:effectLst>
                <a:uLnTx/>
                <a:uFillTx/>
                <a:sym typeface="+mn-ea"/>
              </a:rPr>
              <a:t>国际象棋的</a:t>
            </a:r>
            <a:r>
              <a:rPr kumimoji="1" lang="zh-CN" altLang="en-US" sz="4000" b="1" noProof="0" smtClean="0">
                <a:ln>
                  <a:noFill/>
                </a:ln>
                <a:solidFill>
                  <a:schemeClr val="tx1"/>
                </a:solidFill>
                <a:effectLst>
                  <a:outerShdw blurRad="38100" dist="38100" dir="2700000" algn="tl">
                    <a:srgbClr val="C0C0C0"/>
                  </a:outerShdw>
                </a:effectLst>
                <a:uLnTx/>
                <a:uFillTx/>
                <a:sym typeface="+mn-ea"/>
              </a:rPr>
              <a:t>求解</a:t>
            </a:r>
            <a:endParaRPr kumimoji="1" lang="zh-CN" altLang="en-US" sz="4000" b="1" noProof="0" smtClean="0">
              <a:ln>
                <a:noFill/>
              </a:ln>
              <a:solidFill>
                <a:schemeClr val="tx1"/>
              </a:solidFill>
              <a:effectLst>
                <a:outerShdw blurRad="38100" dist="38100" dir="2700000" algn="tl">
                  <a:srgbClr val="C0C0C0"/>
                </a:outerShdw>
              </a:effectLst>
              <a:uLnTx/>
              <a:uFillTx/>
              <a:sym typeface="+mn-ea"/>
            </a:endParaRPr>
          </a:p>
        </p:txBody>
      </p:sp>
      <p:pic>
        <p:nvPicPr>
          <p:cNvPr id="4" name="图片 3"/>
          <p:cNvPicPr>
            <a:picLocks noChangeAspect="1"/>
          </p:cNvPicPr>
          <p:nvPr>
            <p:custDataLst>
              <p:tags r:id="rId5"/>
            </p:custDataLst>
          </p:nvPr>
        </p:nvPicPr>
        <p:blipFill>
          <a:blip r:embed="rId6"/>
          <a:stretch>
            <a:fillRect/>
          </a:stretch>
        </p:blipFill>
        <p:spPr>
          <a:xfrm>
            <a:off x="5623560" y="1123315"/>
            <a:ext cx="2499995" cy="18408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492546" name="Rectangle 2"/>
          <p:cNvSpPr>
            <a:spLocks noGrp="1" noChangeArrowheads="1"/>
          </p:cNvSpPr>
          <p:nvPr>
            <p:ph type="title"/>
          </p:nvPr>
        </p:nvSpPr>
        <p:spPr>
          <a:xfrm>
            <a:off x="611188" y="0"/>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0"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局部剪枝搜索</a:t>
            </a:r>
            <a:endParaRPr kumimoji="0"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492547" name="Rectangle 3"/>
          <p:cNvSpPr>
            <a:spLocks noGrp="1"/>
          </p:cNvSpPr>
          <p:nvPr>
            <p:ph idx="1"/>
          </p:nvPr>
        </p:nvSpPr>
        <p:spPr>
          <a:xfrm>
            <a:off x="684213" y="1484313"/>
            <a:ext cx="7772400" cy="4824412"/>
          </a:xfrm>
        </p:spPr>
        <p:txBody>
          <a:bodyPr vert="horz" wrap="square" lIns="91440" tIns="45720" rIns="91440" bIns="45720" anchor="t" anchorCtr="0"/>
          <a:p>
            <a:pPr eaLnBrk="1" hangingPunct="1">
              <a:lnSpc>
                <a:spcPct val="90000"/>
              </a:lnSpc>
            </a:pPr>
            <a:r>
              <a:rPr lang="zh-CN" altLang="en-US" dirty="0"/>
              <a:t>基本思想</a:t>
            </a:r>
            <a:r>
              <a:rPr lang="en-US" altLang="zh-CN" dirty="0">
                <a:latin typeface="Times New Roman" panose="02020603050405020304" pitchFamily="18" charset="0"/>
              </a:rPr>
              <a:t>—</a:t>
            </a:r>
            <a:r>
              <a:rPr lang="zh-CN" altLang="en-US" dirty="0"/>
              <a:t>与只从一个单独的起始状态出发不同，局部剪枝搜索从</a:t>
            </a:r>
            <a:r>
              <a:rPr lang="en-US" altLang="zh-CN" dirty="0"/>
              <a:t>k</a:t>
            </a:r>
            <a:r>
              <a:rPr lang="zh-CN" altLang="en-US" dirty="0"/>
              <a:t>个随机生成的状态开始，每步生成全部</a:t>
            </a:r>
            <a:r>
              <a:rPr lang="en-US" altLang="zh-CN" dirty="0"/>
              <a:t>k</a:t>
            </a:r>
            <a:r>
              <a:rPr lang="zh-CN" altLang="en-US" dirty="0"/>
              <a:t>个状态的所有后继状态 </a:t>
            </a:r>
            <a:r>
              <a:rPr lang="en-US" altLang="zh-CN" dirty="0"/>
              <a:t>/ </a:t>
            </a:r>
            <a:r>
              <a:rPr lang="zh-CN" altLang="en-US" dirty="0"/>
              <a:t>如果其中之一是目标状态，算法停止；否则从全部后继状态中选择最佳的</a:t>
            </a:r>
            <a:r>
              <a:rPr lang="en-US" altLang="zh-CN" dirty="0"/>
              <a:t>k</a:t>
            </a:r>
            <a:r>
              <a:rPr lang="zh-CN" altLang="en-US" dirty="0"/>
              <a:t>个状态继续搜索</a:t>
            </a:r>
            <a:endParaRPr lang="en-US" altLang="zh-CN" dirty="0"/>
          </a:p>
          <a:p>
            <a:pPr eaLnBrk="1" hangingPunct="1">
              <a:lnSpc>
                <a:spcPct val="90000"/>
              </a:lnSpc>
            </a:pPr>
            <a:r>
              <a:rPr lang="zh-CN" altLang="en-US" dirty="0"/>
              <a:t>在局部剪枝搜索过程中，有用的信息在</a:t>
            </a:r>
            <a:r>
              <a:rPr lang="en-US" altLang="zh-CN" dirty="0"/>
              <a:t>k</a:t>
            </a:r>
            <a:r>
              <a:rPr lang="zh-CN" altLang="en-US" dirty="0"/>
              <a:t>个并行的搜索线程之间传递</a:t>
            </a:r>
            <a:r>
              <a:rPr lang="en-US" altLang="zh-CN" dirty="0">
                <a:latin typeface="Times New Roman" panose="02020603050405020304" pitchFamily="18" charset="0"/>
              </a:rPr>
              <a:t>—</a:t>
            </a:r>
            <a:r>
              <a:rPr lang="zh-CN" altLang="en-US" dirty="0"/>
              <a:t>算法会很快放弃没有成果的搜索而把资源放在取得最大进展的搜索上</a:t>
            </a:r>
            <a:endParaRPr lang="zh-CN" altLang="en-US" sz="4000" dirty="0"/>
          </a:p>
        </p:txBody>
      </p:sp>
      <p:sp>
        <p:nvSpPr>
          <p:cNvPr id="2" name="页脚占位符 1"/>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2547">
                                            <p:txEl>
                                              <p:charRg st="0" end="102"/>
                                            </p:txEl>
                                          </p:spTgt>
                                        </p:tgtEl>
                                        <p:attrNameLst>
                                          <p:attrName>style.visibility</p:attrName>
                                        </p:attrNameLst>
                                      </p:cBhvr>
                                      <p:to>
                                        <p:strVal val="visible"/>
                                      </p:to>
                                    </p:set>
                                    <p:animEffect transition="in" filter="blinds(horizontal)">
                                      <p:cBhvr>
                                        <p:cTn id="7" dur="500"/>
                                        <p:tgtEl>
                                          <p:spTgt spid="492547">
                                            <p:txEl>
                                              <p:charRg st="0" end="10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2547">
                                            <p:txEl>
                                              <p:charRg st="102" end="164"/>
                                            </p:txEl>
                                          </p:spTgt>
                                        </p:tgtEl>
                                        <p:attrNameLst>
                                          <p:attrName>style.visibility</p:attrName>
                                        </p:attrNameLst>
                                      </p:cBhvr>
                                      <p:to>
                                        <p:strVal val="visible"/>
                                      </p:to>
                                    </p:set>
                                    <p:animEffect transition="in" filter="blinds(horizontal)">
                                      <p:cBhvr>
                                        <p:cTn id="12" dur="500"/>
                                        <p:tgtEl>
                                          <p:spTgt spid="492547">
                                            <p:txEl>
                                              <p:charRg st="102" end="16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493570" name="Rectangle 2"/>
          <p:cNvSpPr>
            <a:spLocks noGrp="1" noChangeArrowheads="1"/>
          </p:cNvSpPr>
          <p:nvPr>
            <p:ph type="title"/>
          </p:nvPr>
        </p:nvSpPr>
        <p:spPr>
          <a:xfrm>
            <a:off x="684213" y="148590"/>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0"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随机剪枝搜索</a:t>
            </a:r>
            <a:endParaRPr kumimoji="0"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493571" name="Rectangle 3"/>
          <p:cNvSpPr>
            <a:spLocks noGrp="1"/>
          </p:cNvSpPr>
          <p:nvPr>
            <p:ph idx="1"/>
          </p:nvPr>
        </p:nvSpPr>
        <p:spPr>
          <a:xfrm>
            <a:off x="684213" y="1484313"/>
            <a:ext cx="7772400" cy="4824412"/>
          </a:xfrm>
        </p:spPr>
        <p:txBody>
          <a:bodyPr vert="horz" wrap="square" lIns="91440" tIns="45720" rIns="91440" bIns="45720" anchor="t" anchorCtr="0"/>
          <a:p>
            <a:pPr eaLnBrk="1" hangingPunct="1"/>
            <a:r>
              <a:rPr lang="zh-CN" altLang="en-US" dirty="0"/>
              <a:t>如果</a:t>
            </a:r>
            <a:r>
              <a:rPr lang="en-US" altLang="zh-CN" dirty="0"/>
              <a:t>k</a:t>
            </a:r>
            <a:r>
              <a:rPr lang="zh-CN" altLang="en-US" dirty="0"/>
              <a:t>个状态缺乏多样性，则局部剪枝搜索会受其影响，性能变差</a:t>
            </a:r>
            <a:endParaRPr lang="en-US" altLang="zh-CN" dirty="0"/>
          </a:p>
          <a:p>
            <a:pPr eaLnBrk="1" hangingPunct="1"/>
            <a:r>
              <a:rPr lang="zh-CN" altLang="en-US" dirty="0"/>
              <a:t>算法的变种</a:t>
            </a:r>
            <a:r>
              <a:rPr lang="en-US" altLang="zh-CN" dirty="0">
                <a:latin typeface="Times New Roman" panose="02020603050405020304" pitchFamily="18" charset="0"/>
              </a:rPr>
              <a:t>—</a:t>
            </a:r>
            <a:r>
              <a:rPr lang="zh-CN" altLang="en-US" dirty="0"/>
              <a:t>随机剪枝搜索帮助缓解这一问题</a:t>
            </a:r>
            <a:r>
              <a:rPr lang="en-US" altLang="zh-CN" dirty="0">
                <a:latin typeface="Times New Roman" panose="02020603050405020304" pitchFamily="18" charset="0"/>
              </a:rPr>
              <a:t>—</a:t>
            </a:r>
            <a:r>
              <a:rPr lang="zh-CN" altLang="en-US" dirty="0"/>
              <a:t>随机剪枝搜索不是选择最好的</a:t>
            </a:r>
            <a:r>
              <a:rPr lang="en-US" altLang="zh-CN" dirty="0"/>
              <a:t>k</a:t>
            </a:r>
            <a:r>
              <a:rPr lang="zh-CN" altLang="en-US" dirty="0"/>
              <a:t>个后代，而是按照一定概率随机地选择</a:t>
            </a:r>
            <a:r>
              <a:rPr lang="en-US" altLang="zh-CN" dirty="0"/>
              <a:t>k</a:t>
            </a:r>
            <a:r>
              <a:rPr lang="zh-CN" altLang="en-US" dirty="0"/>
              <a:t>个后继状态 </a:t>
            </a:r>
            <a:r>
              <a:rPr lang="en-US" altLang="zh-CN" dirty="0"/>
              <a:t>/ </a:t>
            </a:r>
            <a:r>
              <a:rPr lang="zh-CN" altLang="en-US" dirty="0"/>
              <a:t>选择给定后继状态的概率是状态值的递增函数</a:t>
            </a:r>
            <a:endParaRPr lang="zh-CN" altLang="en-US" dirty="0"/>
          </a:p>
          <a:p>
            <a:pPr lvl="1" eaLnBrk="1" hangingPunct="1"/>
            <a:r>
              <a:rPr lang="zh-CN" altLang="en-US" sz="2800" dirty="0">
                <a:ea typeface="黑体" panose="02010609060101010101" pitchFamily="49" charset="-122"/>
              </a:rPr>
              <a:t>类似于自然选择过程</a:t>
            </a:r>
            <a:r>
              <a:rPr lang="en-US" altLang="zh-CN" sz="2800" dirty="0">
                <a:latin typeface="Times New Roman" panose="02020603050405020304" pitchFamily="18" charset="0"/>
                <a:ea typeface="黑体" panose="02010609060101010101" pitchFamily="49" charset="-122"/>
              </a:rPr>
              <a:t>—</a:t>
            </a:r>
            <a:r>
              <a:rPr lang="zh-CN" altLang="en-US" sz="2800" dirty="0">
                <a:ea typeface="黑体" panose="02010609060101010101" pitchFamily="49" charset="-122"/>
              </a:rPr>
              <a:t>状态对应生物体，其值对应于适应性，后代就是后继状态</a:t>
            </a:r>
            <a:endParaRPr lang="en-US" altLang="zh-CN" sz="2800" dirty="0">
              <a:latin typeface="黑体" panose="02010609060101010101" pitchFamily="49" charset="-122"/>
              <a:ea typeface="黑体" panose="02010609060101010101" pitchFamily="49" charset="-122"/>
            </a:endParaRPr>
          </a:p>
        </p:txBody>
      </p:sp>
      <p:sp>
        <p:nvSpPr>
          <p:cNvPr id="2" name="页脚占位符 1"/>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3571">
                                            <p:txEl>
                                              <p:charRg st="0" end="30"/>
                                            </p:txEl>
                                          </p:spTgt>
                                        </p:tgtEl>
                                        <p:attrNameLst>
                                          <p:attrName>style.visibility</p:attrName>
                                        </p:attrNameLst>
                                      </p:cBhvr>
                                      <p:to>
                                        <p:strVal val="visible"/>
                                      </p:to>
                                    </p:set>
                                    <p:animEffect transition="in" filter="blinds(horizontal)">
                                      <p:cBhvr>
                                        <p:cTn id="7" dur="500"/>
                                        <p:tgtEl>
                                          <p:spTgt spid="493571">
                                            <p:txEl>
                                              <p:charRg st="0" end="3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3571">
                                            <p:txEl>
                                              <p:charRg st="30" end="112"/>
                                            </p:txEl>
                                          </p:spTgt>
                                        </p:tgtEl>
                                        <p:attrNameLst>
                                          <p:attrName>style.visibility</p:attrName>
                                        </p:attrNameLst>
                                      </p:cBhvr>
                                      <p:to>
                                        <p:strVal val="visible"/>
                                      </p:to>
                                    </p:set>
                                    <p:animEffect transition="in" filter="blinds(horizontal)">
                                      <p:cBhvr>
                                        <p:cTn id="12" dur="500"/>
                                        <p:tgtEl>
                                          <p:spTgt spid="493571">
                                            <p:txEl>
                                              <p:charRg st="30" end="1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3571">
                                            <p:txEl>
                                              <p:charRg st="112" end="148"/>
                                            </p:txEl>
                                          </p:spTgt>
                                        </p:tgtEl>
                                        <p:attrNameLst>
                                          <p:attrName>style.visibility</p:attrName>
                                        </p:attrNameLst>
                                      </p:cBhvr>
                                      <p:to>
                                        <p:strVal val="visible"/>
                                      </p:to>
                                    </p:set>
                                    <p:animEffect transition="in" filter="blinds(horizontal)">
                                      <p:cBhvr>
                                        <p:cTn id="17" dur="500"/>
                                        <p:tgtEl>
                                          <p:spTgt spid="493571">
                                            <p:txEl>
                                              <p:charRg st="112" end="1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标题 1"/>
          <p:cNvSpPr>
            <a:spLocks noGrp="1"/>
          </p:cNvSpPr>
          <p:nvPr>
            <p:ph type="title"/>
          </p:nvPr>
        </p:nvSpPr>
        <p:spPr/>
        <p:txBody>
          <a:bodyPr anchor="ctr" anchorCtr="0"/>
          <a:p>
            <a:pPr eaLnBrk="1" hangingPunct="1"/>
            <a:r>
              <a:rPr lang="en-US" altLang="zh-CN"/>
              <a:t>MCTS</a:t>
            </a:r>
            <a:r>
              <a:rPr lang="zh-CN" altLang="en-US">
                <a:latin typeface="Gulim" panose="020B0600000101010101" pitchFamily="34" charset="-127"/>
                <a:ea typeface="宋体" panose="02010600030101010101" pitchFamily="2" charset="-122"/>
                <a:sym typeface="+mn-ea"/>
              </a:rPr>
              <a:t>蒙特卡洛树搜索</a:t>
            </a:r>
            <a:endParaRPr lang="zh-CN" altLang="en-US" strike="noStrike" noProof="1">
              <a:solidFill>
                <a:schemeClr val="tx1"/>
              </a:solidFill>
              <a:effectLst>
                <a:outerShdw blurRad="38100" dist="19050" dir="2700000" algn="tl" rotWithShape="0">
                  <a:schemeClr val="dk1">
                    <a:alpha val="40000"/>
                  </a:schemeClr>
                </a:outerShdw>
              </a:effectLst>
              <a:uFillTx/>
              <a:latin typeface="Gulim" panose="020B0600000101010101" pitchFamily="34" charset="-127"/>
              <a:ea typeface="宋体" panose="02010600030101010101" pitchFamily="2" charset="-122"/>
              <a:sym typeface="+mn-ea"/>
            </a:endParaRPr>
          </a:p>
        </p:txBody>
      </p:sp>
      <p:pic>
        <p:nvPicPr>
          <p:cNvPr id="192514" name="Picture 4" descr="http://static.open-open.com/lib/uploadImg/20160204/20160204092239_158.jpg"/>
          <p:cNvPicPr>
            <a:picLocks noChangeAspect="1"/>
          </p:cNvPicPr>
          <p:nvPr/>
        </p:nvPicPr>
        <p:blipFill>
          <a:blip r:embed="rId1"/>
          <a:stretch>
            <a:fillRect/>
          </a:stretch>
        </p:blipFill>
        <p:spPr>
          <a:xfrm>
            <a:off x="680085" y="1060450"/>
            <a:ext cx="7643813" cy="2555875"/>
          </a:xfrm>
          <a:prstGeom prst="rect">
            <a:avLst/>
          </a:prstGeom>
          <a:noFill/>
          <a:ln w="9525">
            <a:noFill/>
          </a:ln>
        </p:spPr>
      </p:pic>
      <p:sp>
        <p:nvSpPr>
          <p:cNvPr id="192515" name="矩形 4"/>
          <p:cNvSpPr/>
          <p:nvPr/>
        </p:nvSpPr>
        <p:spPr>
          <a:xfrm>
            <a:off x="843915" y="3771265"/>
            <a:ext cx="7401560" cy="3169285"/>
          </a:xfrm>
          <a:prstGeom prst="rect">
            <a:avLst/>
          </a:prstGeom>
          <a:noFill/>
          <a:ln w="9525">
            <a:noFill/>
          </a:ln>
        </p:spPr>
        <p:txBody>
          <a:bodyPr wrap="square" anchor="t" anchorCtr="0">
            <a:spAutoFit/>
          </a:bodyPr>
          <a:p>
            <a:pPr marL="342900" indent="-342900" algn="l" fontAlgn="base">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蒙特卡洛树形搜索（</a:t>
            </a:r>
            <a:r>
              <a:rPr lang="en-US" altLang="zh-CN"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MCTS</a:t>
            </a:r>
            <a:r>
              <a:rPr lang="zh-CN" altLang="zh-CN"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a:t>
            </a:r>
            <a:r>
              <a:rPr lang="en-US" altLang="zh-CN"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Monte-Carlo Tree Search</a:t>
            </a: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a:t>
            </a:r>
            <a:r>
              <a:rPr lang="en-US" altLang="zh-CN"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2006</a:t>
            </a: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a:t>
            </a:r>
            <a:endPar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endParaRPr>
          </a:p>
          <a:p>
            <a:pPr marL="342900" indent="-342900" algn="l" fontAlgn="base">
              <a:buFont typeface="Arial" panose="020B0604020202020204" pitchFamily="34" charset="0"/>
              <a:buChar char="•"/>
            </a:pPr>
            <a:r>
              <a:rPr lang="zh-CN" altLang="en-US" sz="2000" strike="noStrike" noProof="1">
                <a:solidFill>
                  <a:schemeClr val="tx1"/>
                </a:solidFill>
                <a:effectLst>
                  <a:outerShdw blurRad="38100" dist="19050" dir="2700000" algn="tl" rotWithShape="0">
                    <a:schemeClr val="dk1">
                      <a:alpha val="40000"/>
                    </a:schemeClr>
                  </a:outerShdw>
                </a:effectLst>
                <a:uFillTx/>
              </a:rPr>
              <a:t>给胜率高的点分配更多的计算力</a:t>
            </a:r>
            <a:endParaRPr lang="zh-CN" altLang="en-US" sz="2000" strike="noStrike" noProof="1">
              <a:solidFill>
                <a:schemeClr val="tx1"/>
              </a:solidFill>
              <a:effectLst>
                <a:outerShdw blurRad="38100" dist="19050" dir="2700000" algn="tl" rotWithShape="0">
                  <a:schemeClr val="dk1">
                    <a:alpha val="40000"/>
                  </a:schemeClr>
                </a:outerShdw>
              </a:effectLst>
              <a:uFillTx/>
            </a:endParaRPr>
          </a:p>
          <a:p>
            <a:pPr marL="342900" indent="-342900" algn="l" fontAlgn="base">
              <a:buFont typeface="Arial" panose="020B0604020202020204" pitchFamily="34" charset="0"/>
              <a:buChar char="•"/>
            </a:pPr>
            <a:r>
              <a:rPr lang="zh-CN" altLang="en-US" sz="2000" strike="noStrike" noProof="1">
                <a:solidFill>
                  <a:schemeClr val="tx1"/>
                </a:solidFill>
                <a:effectLst>
                  <a:outerShdw blurRad="38100" dist="19050" dir="2700000" algn="tl" rotWithShape="0">
                    <a:schemeClr val="dk1">
                      <a:alpha val="40000"/>
                    </a:schemeClr>
                  </a:outerShdw>
                </a:effectLst>
                <a:uFillTx/>
              </a:rPr>
              <a:t>任意时间算法，计算越多越精确</a:t>
            </a:r>
            <a:endParaRPr lang="zh-CN" altLang="en-US" sz="2000" strike="noStrike" noProof="1">
              <a:solidFill>
                <a:schemeClr val="tx1"/>
              </a:solidFill>
              <a:effectLst>
                <a:outerShdw blurRad="38100" dist="19050" dir="2700000" algn="tl" rotWithShape="0">
                  <a:schemeClr val="dk1">
                    <a:alpha val="40000"/>
                  </a:schemeClr>
                </a:outerShdw>
              </a:effectLst>
              <a:uFillTx/>
            </a:endParaRPr>
          </a:p>
          <a:p>
            <a:pPr marL="342900" indent="-342900" algn="l" fontAlgn="base">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到叶子结点就</a:t>
            </a:r>
            <a:r>
              <a:rPr lang="en-US" altLang="zh-CN"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roll out</a:t>
            </a: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（黑白轮流快速下完数子出胜负结果）。</a:t>
            </a:r>
            <a:endParaRPr lang="zh-CN" altLang="en-US" sz="2000" strike="noStrike" noProof="1">
              <a:solidFill>
                <a:schemeClr val="tx1"/>
              </a:solidFill>
              <a:effectLst>
                <a:outerShdw blurRad="38100" dist="19050" dir="2700000" algn="tl" rotWithShape="0">
                  <a:schemeClr val="dk1">
                    <a:alpha val="40000"/>
                  </a:schemeClr>
                </a:outerShdw>
              </a:effectLst>
              <a:uFillTx/>
            </a:endParaRPr>
          </a:p>
          <a:p>
            <a:pPr marL="342900" indent="-342900" algn="l" fontAlgn="base">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终局精确数子</a:t>
            </a:r>
            <a:r>
              <a:rPr lang="en-US" altLang="zh-CN"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a:t>
            </a: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多次随机模拟  </a:t>
            </a:r>
            <a:r>
              <a:rPr lang="en-US" altLang="zh-CN"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  </a:t>
            </a: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局势评估（胜率）</a:t>
            </a:r>
            <a:endParaRPr lang="zh-CN" altLang="en-US" sz="2000" strike="noStrike" noProof="1">
              <a:solidFill>
                <a:schemeClr val="tx1"/>
              </a:solidFill>
              <a:effectLst>
                <a:outerShdw blurRad="38100" dist="19050" dir="2700000" algn="tl" rotWithShape="0">
                  <a:schemeClr val="dk1">
                    <a:alpha val="40000"/>
                  </a:schemeClr>
                </a:outerShdw>
              </a:effectLst>
              <a:uFillTx/>
              <a:sym typeface="+mn-ea"/>
            </a:endParaRPr>
          </a:p>
          <a:p>
            <a:pPr marL="342900" indent="-342900" algn="l" fontAlgn="base">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人不可能用这种方法下棋，计算机特有的优势。但快速下完也易出</a:t>
            </a:r>
            <a:r>
              <a:rPr lang="en-US" altLang="zh-CN"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bug</a:t>
            </a: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a:t>
            </a:r>
            <a:endParaRPr lang="zh-CN" altLang="en-US" sz="2000" strike="noStrike" noProof="1">
              <a:solidFill>
                <a:schemeClr val="tx1"/>
              </a:solidFill>
              <a:effectLst>
                <a:outerShdw blurRad="38100" dist="19050" dir="2700000" algn="tl" rotWithShape="0">
                  <a:schemeClr val="dk1">
                    <a:alpha val="40000"/>
                  </a:schemeClr>
                </a:outerShdw>
              </a:effectLst>
              <a:uFillTx/>
              <a:sym typeface="+mn-ea"/>
            </a:endParaRPr>
          </a:p>
          <a:p>
            <a:pPr marL="342900" indent="-342900" algn="l" fontAlgn="base">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uFillTx/>
                <a:latin typeface="+mn-lt"/>
                <a:ea typeface="+mn-ea"/>
                <a:cs typeface="+mn-cs"/>
                <a:sym typeface="+mn-ea"/>
              </a:rPr>
              <a:t>全局思维、多次模拟统计结果，大局观已经强于人类不可靠的直觉。</a:t>
            </a:r>
            <a:endParaRPr lang="zh-CN" altLang="en-US" sz="2000" strike="noStrike" noProof="1">
              <a:solidFill>
                <a:schemeClr val="tx1"/>
              </a:solidFill>
              <a:effectLst>
                <a:outerShdw blurRad="38100" dist="19050" dir="2700000" algn="tl" rotWithShape="0">
                  <a:schemeClr val="dk1">
                    <a:alpha val="40000"/>
                  </a:schemeClr>
                </a:outerShdw>
              </a:effectLst>
              <a:uFillTx/>
              <a:sym typeface="+mn-ea"/>
            </a:endParaRPr>
          </a:p>
          <a:p>
            <a:pPr lvl="1" indent="0" eaLnBrk="0" hangingPunct="0"/>
            <a:endParaRPr lang="en-US" altLang="zh-CN" sz="2000">
              <a:latin typeface="Gulim" panose="020B0600000101010101" pitchFamily="34" charset="-127"/>
              <a:ea typeface="宋体" panose="02010600030101010101" pitchFamily="2" charset="-122"/>
            </a:endParaRPr>
          </a:p>
        </p:txBody>
      </p:sp>
      <p:sp>
        <p:nvSpPr>
          <p:cNvPr id="192516" name="直角三角形 3"/>
          <p:cNvSpPr/>
          <p:nvPr/>
        </p:nvSpPr>
        <p:spPr>
          <a:xfrm rot="5400000">
            <a:off x="79375" y="947738"/>
            <a:ext cx="206375" cy="204787"/>
          </a:xfrm>
          <a:prstGeom prst="rtTriangle">
            <a:avLst/>
          </a:prstGeom>
          <a:solidFill>
            <a:srgbClr val="0176AB"/>
          </a:solidFill>
          <a:ln w="9525">
            <a:noFill/>
          </a:ln>
        </p:spPr>
        <p:txBody>
          <a:bodyPr anchor="ctr" anchorCtr="0"/>
          <a:p>
            <a:pPr algn="ctr"/>
            <a:endParaRPr lang="zh-CN" altLang="en-US" sz="2100">
              <a:solidFill>
                <a:srgbClr val="FFFFFF"/>
              </a:solidFill>
              <a:latin typeface="Gulim" panose="020B0600000101010101" pitchFamily="34" charset="-127"/>
              <a:ea typeface="宋体" panose="02010600030101010101" pitchFamily="2" charset="-122"/>
            </a:endParaRPr>
          </a:p>
        </p:txBody>
      </p:sp>
      <p:sp>
        <p:nvSpPr>
          <p:cNvPr id="192517" name="直角三角形 4"/>
          <p:cNvSpPr/>
          <p:nvPr/>
        </p:nvSpPr>
        <p:spPr>
          <a:xfrm rot="-5400000">
            <a:off x="8872538" y="5743575"/>
            <a:ext cx="204787" cy="204788"/>
          </a:xfrm>
          <a:prstGeom prst="rtTriangle">
            <a:avLst/>
          </a:prstGeom>
          <a:solidFill>
            <a:srgbClr val="E5AA57"/>
          </a:solidFill>
          <a:ln w="9525">
            <a:noFill/>
          </a:ln>
        </p:spPr>
        <p:txBody>
          <a:bodyPr anchor="ctr" anchorCtr="0"/>
          <a:p>
            <a:pPr algn="ctr"/>
            <a:endParaRPr lang="zh-CN" altLang="en-US" sz="2100">
              <a:solidFill>
                <a:srgbClr val="FFFFFF"/>
              </a:solidFill>
              <a:latin typeface="Gulim" panose="020B0600000101010101" pitchFamily="34" charset="-127"/>
              <a:ea typeface="宋体" panose="02010600030101010101" pitchFamily="2" charset="-122"/>
            </a:endParaRPr>
          </a:p>
        </p:txBody>
      </p:sp>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直角三角形 3"/>
          <p:cNvSpPr/>
          <p:nvPr/>
        </p:nvSpPr>
        <p:spPr>
          <a:xfrm rot="5400000">
            <a:off x="79375" y="947738"/>
            <a:ext cx="206375" cy="204787"/>
          </a:xfrm>
          <a:prstGeom prst="rtTriangle">
            <a:avLst/>
          </a:prstGeom>
          <a:solidFill>
            <a:srgbClr val="0176AB"/>
          </a:solidFill>
          <a:ln w="9525">
            <a:noFill/>
          </a:ln>
        </p:spPr>
        <p:txBody>
          <a:bodyPr anchor="ctr" anchorCtr="0"/>
          <a:p>
            <a:pPr algn="ctr"/>
            <a:endParaRPr lang="zh-CN" altLang="en-US" sz="2100">
              <a:solidFill>
                <a:srgbClr val="FFFFFF"/>
              </a:solidFill>
              <a:latin typeface="Gulim" panose="020B0600000101010101" pitchFamily="34" charset="-127"/>
              <a:ea typeface="宋体" panose="02010600030101010101" pitchFamily="2" charset="-122"/>
            </a:endParaRPr>
          </a:p>
        </p:txBody>
      </p:sp>
      <p:sp>
        <p:nvSpPr>
          <p:cNvPr id="194562" name="直角三角形 4"/>
          <p:cNvSpPr/>
          <p:nvPr/>
        </p:nvSpPr>
        <p:spPr>
          <a:xfrm rot="-5400000">
            <a:off x="8872538" y="5743575"/>
            <a:ext cx="204787" cy="204788"/>
          </a:xfrm>
          <a:prstGeom prst="rtTriangle">
            <a:avLst/>
          </a:prstGeom>
          <a:solidFill>
            <a:srgbClr val="E5AA57"/>
          </a:solidFill>
          <a:ln w="9525">
            <a:noFill/>
          </a:ln>
        </p:spPr>
        <p:txBody>
          <a:bodyPr anchor="ctr" anchorCtr="0"/>
          <a:p>
            <a:pPr algn="ctr"/>
            <a:endParaRPr lang="zh-CN" altLang="en-US" sz="2100">
              <a:solidFill>
                <a:srgbClr val="FFFFFF"/>
              </a:solidFill>
              <a:latin typeface="Gulim" panose="020B0600000101010101" pitchFamily="34" charset="-127"/>
              <a:ea typeface="宋体" panose="02010600030101010101" pitchFamily="2" charset="-122"/>
            </a:endParaRPr>
          </a:p>
        </p:txBody>
      </p:sp>
      <p:sp>
        <p:nvSpPr>
          <p:cNvPr id="194563" name="文本框 69"/>
          <p:cNvSpPr txBox="1"/>
          <p:nvPr/>
        </p:nvSpPr>
        <p:spPr>
          <a:xfrm>
            <a:off x="394018" y="309563"/>
            <a:ext cx="4891087" cy="368300"/>
          </a:xfrm>
          <a:prstGeom prst="rect">
            <a:avLst/>
          </a:prstGeom>
          <a:noFill/>
          <a:ln w="9525">
            <a:noFill/>
          </a:ln>
        </p:spPr>
        <p:txBody>
          <a:bodyPr anchor="t" anchorCtr="0">
            <a:spAutoFit/>
          </a:bodyPr>
          <a:p>
            <a:r>
              <a:rPr lang="en-US" altLang="zh-CN" sz="1800" b="1">
                <a:solidFill>
                  <a:srgbClr val="262626"/>
                </a:solidFill>
                <a:latin typeface="微软雅黑" panose="020B0503020204020204" charset="-122"/>
                <a:ea typeface="微软雅黑" panose="020B0503020204020204" charset="-122"/>
              </a:rPr>
              <a:t> </a:t>
            </a:r>
            <a:r>
              <a:rPr lang="zh-CN" altLang="en-US" sz="1800" b="1">
                <a:solidFill>
                  <a:srgbClr val="262626"/>
                </a:solidFill>
                <a:latin typeface="微软雅黑" panose="020B0503020204020204" charset="-122"/>
                <a:ea typeface="微软雅黑" panose="020B0503020204020204" charset="-122"/>
              </a:rPr>
              <a:t>深度学习的训练方法：卷积神经网络</a:t>
            </a:r>
            <a:endParaRPr lang="zh-CN" altLang="en-US" sz="1800" b="1">
              <a:solidFill>
                <a:srgbClr val="262626"/>
              </a:solidFill>
              <a:latin typeface="微软雅黑" panose="020B0503020204020204" charset="-122"/>
              <a:ea typeface="微软雅黑" panose="020B0503020204020204" charset="-122"/>
            </a:endParaRPr>
          </a:p>
        </p:txBody>
      </p:sp>
      <p:cxnSp>
        <p:nvCxnSpPr>
          <p:cNvPr id="194564" name="直接连接符 34"/>
          <p:cNvCxnSpPr/>
          <p:nvPr/>
        </p:nvCxnSpPr>
        <p:spPr>
          <a:xfrm>
            <a:off x="828675" y="3541713"/>
            <a:ext cx="1774825" cy="0"/>
          </a:xfrm>
          <a:prstGeom prst="line">
            <a:avLst/>
          </a:prstGeom>
          <a:ln w="3175" cap="flat" cmpd="sng">
            <a:solidFill>
              <a:srgbClr val="FCFCFC"/>
            </a:solidFill>
            <a:prstDash val="solid"/>
            <a:round/>
            <a:headEnd type="none" w="med" len="med"/>
            <a:tailEnd type="none" w="med" len="med"/>
          </a:ln>
        </p:spPr>
      </p:cxnSp>
      <p:cxnSp>
        <p:nvCxnSpPr>
          <p:cNvPr id="194565" name="直接连接符 38"/>
          <p:cNvCxnSpPr/>
          <p:nvPr/>
        </p:nvCxnSpPr>
        <p:spPr>
          <a:xfrm>
            <a:off x="6577013" y="3967163"/>
            <a:ext cx="1774825" cy="0"/>
          </a:xfrm>
          <a:prstGeom prst="line">
            <a:avLst/>
          </a:prstGeom>
          <a:ln w="3175" cap="flat" cmpd="sng">
            <a:solidFill>
              <a:srgbClr val="FCFCFC"/>
            </a:solidFill>
            <a:prstDash val="solid"/>
            <a:round/>
            <a:headEnd type="none" w="med" len="med"/>
            <a:tailEnd type="none" w="med" len="med"/>
          </a:ln>
        </p:spPr>
      </p:cxnSp>
      <p:grpSp>
        <p:nvGrpSpPr>
          <p:cNvPr id="194566" name="组合 18"/>
          <p:cNvGrpSpPr/>
          <p:nvPr/>
        </p:nvGrpSpPr>
        <p:grpSpPr>
          <a:xfrm>
            <a:off x="495300" y="1636713"/>
            <a:ext cx="5330825" cy="2247900"/>
            <a:chOff x="285750" y="1500188"/>
            <a:chExt cx="8416111" cy="4426783"/>
          </a:xfrm>
        </p:grpSpPr>
        <p:sp>
          <p:nvSpPr>
            <p:cNvPr id="194567" name="AutoShape 5"/>
            <p:cNvSpPr/>
            <p:nvPr/>
          </p:nvSpPr>
          <p:spPr>
            <a:xfrm flipH="1">
              <a:off x="285750" y="1619772"/>
              <a:ext cx="1214208" cy="3116228"/>
            </a:xfrm>
            <a:prstGeom prst="cube">
              <a:avLst>
                <a:gd name="adj" fmla="val 93111"/>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21" name="矩形 20"/>
            <p:cNvSpPr/>
            <p:nvPr/>
          </p:nvSpPr>
          <p:spPr>
            <a:xfrm>
              <a:off x="6787216" y="1737011"/>
              <a:ext cx="124052" cy="172107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defRPr/>
              </a:pPr>
              <a:endParaRPr lang="zh-CN" altLang="en-US" sz="2100" strike="noStrike" noProof="1"/>
            </a:p>
          </p:txBody>
        </p:sp>
        <p:sp>
          <p:nvSpPr>
            <p:cNvPr id="22" name="矩形 21"/>
            <p:cNvSpPr/>
            <p:nvPr/>
          </p:nvSpPr>
          <p:spPr>
            <a:xfrm>
              <a:off x="7358609" y="1737011"/>
              <a:ext cx="122172" cy="172107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defRPr/>
              </a:pPr>
              <a:endParaRPr lang="zh-CN" altLang="en-US" sz="2100" strike="noStrike" noProof="1"/>
            </a:p>
          </p:txBody>
        </p:sp>
        <p:sp>
          <p:nvSpPr>
            <p:cNvPr id="23" name="矩形 22"/>
            <p:cNvSpPr/>
            <p:nvPr/>
          </p:nvSpPr>
          <p:spPr>
            <a:xfrm>
              <a:off x="7847299" y="3730084"/>
              <a:ext cx="122172" cy="11841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defRPr/>
              </a:pPr>
              <a:endParaRPr lang="zh-CN" altLang="en-US" sz="2100" strike="noStrike" noProof="1"/>
            </a:p>
          </p:txBody>
        </p:sp>
        <p:sp>
          <p:nvSpPr>
            <p:cNvPr id="194571" name="AutoShape 5"/>
            <p:cNvSpPr/>
            <p:nvPr/>
          </p:nvSpPr>
          <p:spPr>
            <a:xfrm flipH="1">
              <a:off x="500022" y="2145005"/>
              <a:ext cx="244345" cy="590887"/>
            </a:xfrm>
            <a:prstGeom prst="cube">
              <a:avLst>
                <a:gd name="adj" fmla="val 69671"/>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572" name="AutoShape 5"/>
            <p:cNvSpPr/>
            <p:nvPr/>
          </p:nvSpPr>
          <p:spPr>
            <a:xfrm flipH="1">
              <a:off x="928566" y="3380711"/>
              <a:ext cx="244345" cy="590887"/>
            </a:xfrm>
            <a:prstGeom prst="cube">
              <a:avLst>
                <a:gd name="adj" fmla="val 75750"/>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cxnSp>
          <p:nvCxnSpPr>
            <p:cNvPr id="26" name="直接箭头连接符 25"/>
            <p:cNvCxnSpPr/>
            <p:nvPr/>
          </p:nvCxnSpPr>
          <p:spPr>
            <a:xfrm>
              <a:off x="1274409" y="2543619"/>
              <a:ext cx="550717"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16200000" flipH="1">
              <a:off x="1166681" y="3784700"/>
              <a:ext cx="583852" cy="488691"/>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420698" y="4698483"/>
              <a:ext cx="366519"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992090" y="4698483"/>
              <a:ext cx="366519"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420698" y="2651480"/>
              <a:ext cx="366519"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992090" y="2651480"/>
              <a:ext cx="366519"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94579" name="AutoShape 5"/>
            <p:cNvSpPr/>
            <p:nvPr/>
          </p:nvSpPr>
          <p:spPr>
            <a:xfrm flipH="1">
              <a:off x="1928503" y="2428725"/>
              <a:ext cx="332686" cy="323581"/>
            </a:xfrm>
            <a:prstGeom prst="cube">
              <a:avLst>
                <a:gd name="adj" fmla="val 28023"/>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580" name="AutoShape 5"/>
            <p:cNvSpPr/>
            <p:nvPr/>
          </p:nvSpPr>
          <p:spPr>
            <a:xfrm flipH="1">
              <a:off x="1702953" y="1790942"/>
              <a:ext cx="663492" cy="1667146"/>
            </a:xfrm>
            <a:prstGeom prst="cube">
              <a:avLst>
                <a:gd name="adj" fmla="val 64236"/>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581" name="AutoShape 5"/>
            <p:cNvSpPr/>
            <p:nvPr/>
          </p:nvSpPr>
          <p:spPr>
            <a:xfrm flipH="1">
              <a:off x="5702698" y="2273969"/>
              <a:ext cx="717999" cy="755023"/>
            </a:xfrm>
            <a:prstGeom prst="cube">
              <a:avLst>
                <a:gd name="adj" fmla="val 31333"/>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582" name="AutoShape 5"/>
            <p:cNvSpPr/>
            <p:nvPr/>
          </p:nvSpPr>
          <p:spPr>
            <a:xfrm flipH="1">
              <a:off x="2825063" y="2597550"/>
              <a:ext cx="552596" cy="215721"/>
            </a:xfrm>
            <a:prstGeom prst="cube">
              <a:avLst>
                <a:gd name="adj" fmla="val 28023"/>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583" name="AutoShape 5"/>
            <p:cNvSpPr/>
            <p:nvPr/>
          </p:nvSpPr>
          <p:spPr>
            <a:xfrm flipH="1">
              <a:off x="3749816" y="2571757"/>
              <a:ext cx="719878" cy="161791"/>
            </a:xfrm>
            <a:prstGeom prst="cube">
              <a:avLst>
                <a:gd name="adj" fmla="val 34269"/>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584" name="AutoShape 5"/>
            <p:cNvSpPr/>
            <p:nvPr/>
          </p:nvSpPr>
          <p:spPr>
            <a:xfrm flipH="1">
              <a:off x="2548764" y="1952732"/>
              <a:ext cx="939790" cy="1343566"/>
            </a:xfrm>
            <a:prstGeom prst="cube">
              <a:avLst>
                <a:gd name="adj" fmla="val 46546"/>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585" name="AutoShape 5"/>
            <p:cNvSpPr/>
            <p:nvPr/>
          </p:nvSpPr>
          <p:spPr>
            <a:xfrm flipH="1">
              <a:off x="3638920" y="2273969"/>
              <a:ext cx="883402" cy="755023"/>
            </a:xfrm>
            <a:prstGeom prst="cube">
              <a:avLst>
                <a:gd name="adj" fmla="val 26130"/>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586" name="AutoShape 5"/>
            <p:cNvSpPr/>
            <p:nvPr/>
          </p:nvSpPr>
          <p:spPr>
            <a:xfrm flipH="1">
              <a:off x="4762909" y="2642101"/>
              <a:ext cx="717999" cy="164135"/>
            </a:xfrm>
            <a:prstGeom prst="cube">
              <a:avLst>
                <a:gd name="adj" fmla="val 34269"/>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cxnSp>
          <p:nvCxnSpPr>
            <p:cNvPr id="40" name="直接箭头连接符 39"/>
            <p:cNvCxnSpPr/>
            <p:nvPr/>
          </p:nvCxnSpPr>
          <p:spPr>
            <a:xfrm>
              <a:off x="2272466" y="2543619"/>
              <a:ext cx="498088"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377659" y="2705411"/>
              <a:ext cx="334565" cy="2344"/>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430224" y="2651480"/>
              <a:ext cx="332685"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5426401" y="2651480"/>
              <a:ext cx="330806"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rot="16200000" flipH="1">
              <a:off x="2955173" y="3237058"/>
              <a:ext cx="1596804" cy="857088"/>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94585" idx="3"/>
            </p:cNvCxnSpPr>
            <p:nvPr/>
          </p:nvCxnSpPr>
          <p:spPr>
            <a:xfrm rot="5400000" flipH="1" flipV="1">
              <a:off x="3039734" y="3227826"/>
              <a:ext cx="1341221" cy="943549"/>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194585" idx="3"/>
            </p:cNvCxnSpPr>
            <p:nvPr/>
          </p:nvCxnSpPr>
          <p:spPr>
            <a:xfrm rot="16200000" flipH="1">
              <a:off x="5751791" y="3115661"/>
              <a:ext cx="1399840" cy="795062"/>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94585" idx="3"/>
            </p:cNvCxnSpPr>
            <p:nvPr/>
          </p:nvCxnSpPr>
          <p:spPr>
            <a:xfrm rot="5400000" flipH="1" flipV="1">
              <a:off x="5708236" y="3387367"/>
              <a:ext cx="1545217" cy="612743"/>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94585" idx="3"/>
            </p:cNvCxnSpPr>
            <p:nvPr/>
          </p:nvCxnSpPr>
          <p:spPr>
            <a:xfrm rot="16200000" flipH="1">
              <a:off x="6501864" y="3410297"/>
              <a:ext cx="1284946" cy="428544"/>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194585" idx="3"/>
            </p:cNvCxnSpPr>
            <p:nvPr/>
          </p:nvCxnSpPr>
          <p:spPr>
            <a:xfrm rot="5400000" flipH="1" flipV="1">
              <a:off x="6525312" y="3379814"/>
              <a:ext cx="1238050" cy="428544"/>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22" idx="3"/>
              <a:endCxn id="194585" idx="3"/>
            </p:cNvCxnSpPr>
            <p:nvPr/>
          </p:nvCxnSpPr>
          <p:spPr>
            <a:xfrm>
              <a:off x="7480781" y="2597550"/>
              <a:ext cx="366519" cy="1186464"/>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22" idx="3"/>
              <a:endCxn id="23" idx="1"/>
            </p:cNvCxnSpPr>
            <p:nvPr/>
          </p:nvCxnSpPr>
          <p:spPr>
            <a:xfrm rot="5400000" flipH="1" flipV="1">
              <a:off x="7502248" y="4299501"/>
              <a:ext cx="323581" cy="366519"/>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94599" name="AutoShape 5"/>
            <p:cNvSpPr/>
            <p:nvPr/>
          </p:nvSpPr>
          <p:spPr>
            <a:xfrm flipH="1">
              <a:off x="4652014" y="2273969"/>
              <a:ext cx="941669" cy="755023"/>
            </a:xfrm>
            <a:prstGeom prst="cube">
              <a:avLst>
                <a:gd name="adj" fmla="val 26130"/>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30764" name="矩形 51"/>
            <p:cNvSpPr>
              <a:spLocks noChangeArrowheads="1"/>
            </p:cNvSpPr>
            <p:nvPr/>
          </p:nvSpPr>
          <p:spPr bwMode="auto">
            <a:xfrm>
              <a:off x="428625" y="1500188"/>
              <a:ext cx="1062589"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3</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224</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30765" name="矩形 52"/>
            <p:cNvSpPr>
              <a:spLocks noChangeArrowheads="1"/>
            </p:cNvSpPr>
            <p:nvPr/>
          </p:nvSpPr>
          <p:spPr bwMode="auto">
            <a:xfrm>
              <a:off x="1571625" y="1500188"/>
              <a:ext cx="1062589"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48</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55</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30766" name="矩形 53"/>
            <p:cNvSpPr>
              <a:spLocks noChangeArrowheads="1"/>
            </p:cNvSpPr>
            <p:nvPr/>
          </p:nvSpPr>
          <p:spPr bwMode="auto">
            <a:xfrm>
              <a:off x="2617788" y="1643063"/>
              <a:ext cx="1183885"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128</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27</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30767" name="矩形 54"/>
            <p:cNvSpPr>
              <a:spLocks noChangeArrowheads="1"/>
            </p:cNvSpPr>
            <p:nvPr/>
          </p:nvSpPr>
          <p:spPr bwMode="auto">
            <a:xfrm>
              <a:off x="3643313" y="2000250"/>
              <a:ext cx="1183885"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192</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13</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30768" name="矩形 55"/>
            <p:cNvSpPr>
              <a:spLocks noChangeArrowheads="1"/>
            </p:cNvSpPr>
            <p:nvPr/>
          </p:nvSpPr>
          <p:spPr bwMode="auto">
            <a:xfrm>
              <a:off x="4643438" y="2000250"/>
              <a:ext cx="1183885"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192</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13</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30769" name="矩形 56"/>
            <p:cNvSpPr>
              <a:spLocks noChangeArrowheads="1"/>
            </p:cNvSpPr>
            <p:nvPr/>
          </p:nvSpPr>
          <p:spPr bwMode="auto">
            <a:xfrm>
              <a:off x="5643563" y="1995488"/>
              <a:ext cx="1183885"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128</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13</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30770" name="矩形 57"/>
            <p:cNvSpPr>
              <a:spLocks noChangeArrowheads="1"/>
            </p:cNvSpPr>
            <p:nvPr/>
          </p:nvSpPr>
          <p:spPr bwMode="auto">
            <a:xfrm>
              <a:off x="6572250" y="1500188"/>
              <a:ext cx="773886"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2048</a:t>
              </a:r>
              <a:endParaRPr lang="zh-CN" altLang="en-US" sz="1050" strike="noStrike" noProof="1"/>
            </a:p>
          </p:txBody>
        </p:sp>
        <p:sp>
          <p:nvSpPr>
            <p:cNvPr id="30771" name="矩形 58"/>
            <p:cNvSpPr>
              <a:spLocks noChangeArrowheads="1"/>
            </p:cNvSpPr>
            <p:nvPr/>
          </p:nvSpPr>
          <p:spPr bwMode="auto">
            <a:xfrm>
              <a:off x="7164388" y="1500188"/>
              <a:ext cx="773886"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2048</a:t>
              </a:r>
              <a:endParaRPr lang="zh-CN" altLang="en-US" sz="1050" strike="noStrike" noProof="1"/>
            </a:p>
          </p:txBody>
        </p:sp>
        <p:sp>
          <p:nvSpPr>
            <p:cNvPr id="30772" name="矩形 59"/>
            <p:cNvSpPr>
              <a:spLocks noChangeArrowheads="1"/>
            </p:cNvSpPr>
            <p:nvPr/>
          </p:nvSpPr>
          <p:spPr bwMode="auto">
            <a:xfrm>
              <a:off x="6572250" y="5429250"/>
              <a:ext cx="773886"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2048</a:t>
              </a:r>
              <a:endParaRPr lang="zh-CN" altLang="en-US" sz="1050" strike="noStrike" noProof="1"/>
            </a:p>
          </p:txBody>
        </p:sp>
        <p:sp>
          <p:nvSpPr>
            <p:cNvPr id="30773" name="矩形 60"/>
            <p:cNvSpPr>
              <a:spLocks noChangeArrowheads="1"/>
            </p:cNvSpPr>
            <p:nvPr/>
          </p:nvSpPr>
          <p:spPr bwMode="auto">
            <a:xfrm>
              <a:off x="7164388" y="5429250"/>
              <a:ext cx="773886"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2048</a:t>
              </a:r>
              <a:endParaRPr lang="zh-CN" altLang="en-US" sz="1050" strike="noStrike" noProof="1"/>
            </a:p>
          </p:txBody>
        </p:sp>
        <p:sp>
          <p:nvSpPr>
            <p:cNvPr id="63" name="矩形 62"/>
            <p:cNvSpPr/>
            <p:nvPr/>
          </p:nvSpPr>
          <p:spPr>
            <a:xfrm>
              <a:off x="5138824" y="3000854"/>
              <a:ext cx="1062589" cy="497721"/>
            </a:xfrm>
            <a:prstGeom prst="rect">
              <a:avLst/>
            </a:prstGeom>
          </p:spPr>
          <p:txBody>
            <a:bodyPr wrap="none">
              <a:spAutoFit/>
            </a:bodyPr>
            <a:lstStyle/>
            <a:p>
              <a:pPr eaLnBrk="0" fontAlgn="base" hangingPunct="0">
                <a:defRPr/>
              </a:pP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192</a:t>
              </a:r>
              <a:r>
                <a:rPr lang="zh-CN"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a:t>
              </a: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3</a:t>
              </a:r>
              <a:r>
                <a:rPr lang="en-US" altLang="zh-CN" sz="1050" strike="noStrike" baseline="30000" noProof="1" dirty="0">
                  <a:solidFill>
                    <a:schemeClr val="accent2">
                      <a:lumMod val="75000"/>
                    </a:schemeClr>
                  </a:solidFill>
                  <a:latin typeface="Gulim" panose="020B0600000101010101" pitchFamily="34" charset="-127"/>
                  <a:ea typeface="宋体" panose="02010600030101010101" pitchFamily="2" charset="-122"/>
                  <a:cs typeface="+mn-cs"/>
                </a:rPr>
                <a:t>2</a:t>
              </a:r>
              <a:endParaRPr lang="zh-CN" altLang="en-US" sz="1050" strike="noStrike" baseline="30000" noProof="1" dirty="0">
                <a:solidFill>
                  <a:schemeClr val="accent2">
                    <a:lumMod val="75000"/>
                  </a:schemeClr>
                </a:solidFill>
              </a:endParaRPr>
            </a:p>
          </p:txBody>
        </p:sp>
        <p:sp>
          <p:nvSpPr>
            <p:cNvPr id="64" name="矩形 63"/>
            <p:cNvSpPr/>
            <p:nvPr/>
          </p:nvSpPr>
          <p:spPr>
            <a:xfrm>
              <a:off x="4142647" y="3000854"/>
              <a:ext cx="1062589" cy="497721"/>
            </a:xfrm>
            <a:prstGeom prst="rect">
              <a:avLst/>
            </a:prstGeom>
          </p:spPr>
          <p:txBody>
            <a:bodyPr wrap="none">
              <a:spAutoFit/>
            </a:bodyPr>
            <a:lstStyle/>
            <a:p>
              <a:pPr eaLnBrk="0" fontAlgn="base" hangingPunct="0">
                <a:defRPr/>
              </a:pP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192</a:t>
              </a:r>
              <a:r>
                <a:rPr lang="zh-CN"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a:t>
              </a: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3</a:t>
              </a:r>
              <a:r>
                <a:rPr lang="en-US" altLang="zh-CN" sz="1050" strike="noStrike" baseline="30000" noProof="1" dirty="0">
                  <a:solidFill>
                    <a:schemeClr val="accent2">
                      <a:lumMod val="75000"/>
                    </a:schemeClr>
                  </a:solidFill>
                  <a:latin typeface="Gulim" panose="020B0600000101010101" pitchFamily="34" charset="-127"/>
                  <a:ea typeface="宋体" panose="02010600030101010101" pitchFamily="2" charset="-122"/>
                  <a:cs typeface="+mn-cs"/>
                </a:rPr>
                <a:t>2</a:t>
              </a:r>
              <a:endParaRPr lang="zh-CN" altLang="en-US" sz="1050" strike="noStrike" baseline="30000" noProof="1" dirty="0">
                <a:solidFill>
                  <a:schemeClr val="accent2">
                    <a:lumMod val="75000"/>
                  </a:schemeClr>
                </a:solidFill>
              </a:endParaRPr>
            </a:p>
          </p:txBody>
        </p:sp>
        <p:sp>
          <p:nvSpPr>
            <p:cNvPr id="65" name="矩形 64"/>
            <p:cNvSpPr/>
            <p:nvPr/>
          </p:nvSpPr>
          <p:spPr>
            <a:xfrm>
              <a:off x="3142711" y="3237678"/>
              <a:ext cx="1062589" cy="497721"/>
            </a:xfrm>
            <a:prstGeom prst="rect">
              <a:avLst/>
            </a:prstGeom>
          </p:spPr>
          <p:txBody>
            <a:bodyPr wrap="none">
              <a:spAutoFit/>
            </a:bodyPr>
            <a:lstStyle/>
            <a:p>
              <a:pPr eaLnBrk="0" fontAlgn="base" hangingPunct="0">
                <a:defRPr/>
              </a:pP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128</a:t>
              </a:r>
              <a:r>
                <a:rPr lang="zh-CN"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a:t>
              </a: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3</a:t>
              </a:r>
              <a:r>
                <a:rPr lang="en-US" altLang="zh-CN" sz="1050" strike="noStrike" baseline="30000" noProof="1" dirty="0">
                  <a:solidFill>
                    <a:schemeClr val="accent2">
                      <a:lumMod val="75000"/>
                    </a:schemeClr>
                  </a:solidFill>
                  <a:latin typeface="Gulim" panose="020B0600000101010101" pitchFamily="34" charset="-127"/>
                  <a:ea typeface="宋体" panose="02010600030101010101" pitchFamily="2" charset="-122"/>
                  <a:cs typeface="+mn-cs"/>
                </a:rPr>
                <a:t>2</a:t>
              </a:r>
              <a:endParaRPr lang="zh-CN" altLang="en-US" sz="1050" strike="noStrike" baseline="30000" noProof="1" dirty="0">
                <a:solidFill>
                  <a:schemeClr val="accent2">
                    <a:lumMod val="75000"/>
                  </a:schemeClr>
                </a:solidFill>
              </a:endParaRPr>
            </a:p>
          </p:txBody>
        </p:sp>
        <p:sp>
          <p:nvSpPr>
            <p:cNvPr id="66" name="矩形 65"/>
            <p:cNvSpPr/>
            <p:nvPr/>
          </p:nvSpPr>
          <p:spPr>
            <a:xfrm>
              <a:off x="2325094" y="3237678"/>
              <a:ext cx="941293" cy="497721"/>
            </a:xfrm>
            <a:prstGeom prst="rect">
              <a:avLst/>
            </a:prstGeom>
          </p:spPr>
          <p:txBody>
            <a:bodyPr wrap="none">
              <a:spAutoFit/>
            </a:bodyPr>
            <a:lstStyle/>
            <a:p>
              <a:pPr eaLnBrk="0" fontAlgn="base" hangingPunct="0">
                <a:defRPr/>
              </a:pP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48</a:t>
              </a:r>
              <a:r>
                <a:rPr lang="zh-CN"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a:t>
              </a: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5</a:t>
              </a:r>
              <a:r>
                <a:rPr lang="en-US" altLang="zh-CN" sz="1050" strike="noStrike" baseline="30000" noProof="1" dirty="0">
                  <a:solidFill>
                    <a:schemeClr val="accent2">
                      <a:lumMod val="75000"/>
                    </a:schemeClr>
                  </a:solidFill>
                  <a:latin typeface="Gulim" panose="020B0600000101010101" pitchFamily="34" charset="-127"/>
                  <a:ea typeface="宋体" panose="02010600030101010101" pitchFamily="2" charset="-122"/>
                  <a:cs typeface="+mn-cs"/>
                </a:rPr>
                <a:t>2</a:t>
              </a:r>
              <a:endParaRPr lang="zh-CN" altLang="en-US" sz="1050" strike="noStrike" baseline="30000" noProof="1" dirty="0">
                <a:solidFill>
                  <a:schemeClr val="accent2">
                    <a:lumMod val="75000"/>
                  </a:schemeClr>
                </a:solidFill>
              </a:endParaRPr>
            </a:p>
          </p:txBody>
        </p:sp>
        <p:sp>
          <p:nvSpPr>
            <p:cNvPr id="67" name="矩形 66"/>
            <p:cNvSpPr/>
            <p:nvPr/>
          </p:nvSpPr>
          <p:spPr>
            <a:xfrm>
              <a:off x="1428534" y="3380711"/>
              <a:ext cx="941293" cy="497721"/>
            </a:xfrm>
            <a:prstGeom prst="rect">
              <a:avLst/>
            </a:prstGeom>
          </p:spPr>
          <p:txBody>
            <a:bodyPr wrap="none">
              <a:spAutoFit/>
            </a:bodyPr>
            <a:lstStyle/>
            <a:p>
              <a:pPr eaLnBrk="0" fontAlgn="base" hangingPunct="0">
                <a:defRPr/>
              </a:pP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3</a:t>
              </a:r>
              <a:r>
                <a:rPr lang="zh-CN"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a:t>
              </a: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11</a:t>
              </a:r>
              <a:r>
                <a:rPr lang="en-US" altLang="zh-CN" sz="1050" strike="noStrike" baseline="30000" noProof="1" dirty="0">
                  <a:solidFill>
                    <a:schemeClr val="accent2">
                      <a:lumMod val="75000"/>
                    </a:schemeClr>
                  </a:solidFill>
                  <a:latin typeface="Gulim" panose="020B0600000101010101" pitchFamily="34" charset="-127"/>
                  <a:ea typeface="宋体" panose="02010600030101010101" pitchFamily="2" charset="-122"/>
                  <a:cs typeface="+mn-cs"/>
                </a:rPr>
                <a:t>2</a:t>
              </a:r>
              <a:endParaRPr lang="zh-CN" altLang="en-US" sz="1050" strike="noStrike" baseline="30000" noProof="1" dirty="0">
                <a:solidFill>
                  <a:schemeClr val="accent2">
                    <a:lumMod val="75000"/>
                  </a:schemeClr>
                </a:solidFill>
              </a:endParaRPr>
            </a:p>
          </p:txBody>
        </p:sp>
        <p:sp>
          <p:nvSpPr>
            <p:cNvPr id="68" name="矩形 67"/>
            <p:cNvSpPr/>
            <p:nvPr/>
          </p:nvSpPr>
          <p:spPr>
            <a:xfrm>
              <a:off x="5142584" y="3999735"/>
              <a:ext cx="1062589" cy="497721"/>
            </a:xfrm>
            <a:prstGeom prst="rect">
              <a:avLst/>
            </a:prstGeom>
          </p:spPr>
          <p:txBody>
            <a:bodyPr wrap="none">
              <a:spAutoFit/>
            </a:bodyPr>
            <a:lstStyle/>
            <a:p>
              <a:pPr eaLnBrk="0" fontAlgn="base" hangingPunct="0">
                <a:defRPr/>
              </a:pP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192</a:t>
              </a:r>
              <a:r>
                <a:rPr lang="zh-CN"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a:t>
              </a: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3</a:t>
              </a:r>
              <a:r>
                <a:rPr lang="en-US" altLang="zh-CN" sz="1050" strike="noStrike" baseline="30000" noProof="1" dirty="0">
                  <a:solidFill>
                    <a:schemeClr val="accent2">
                      <a:lumMod val="75000"/>
                    </a:schemeClr>
                  </a:solidFill>
                  <a:latin typeface="Gulim" panose="020B0600000101010101" pitchFamily="34" charset="-127"/>
                  <a:ea typeface="宋体" panose="02010600030101010101" pitchFamily="2" charset="-122"/>
                  <a:cs typeface="+mn-cs"/>
                </a:rPr>
                <a:t>2</a:t>
              </a:r>
              <a:endParaRPr lang="zh-CN" altLang="en-US" sz="1050" strike="noStrike" baseline="30000" noProof="1" dirty="0">
                <a:solidFill>
                  <a:schemeClr val="accent2">
                    <a:lumMod val="75000"/>
                  </a:schemeClr>
                </a:solidFill>
              </a:endParaRPr>
            </a:p>
          </p:txBody>
        </p:sp>
        <p:sp>
          <p:nvSpPr>
            <p:cNvPr id="69" name="矩形 68"/>
            <p:cNvSpPr/>
            <p:nvPr/>
          </p:nvSpPr>
          <p:spPr>
            <a:xfrm>
              <a:off x="4142647" y="3999735"/>
              <a:ext cx="1062589" cy="497721"/>
            </a:xfrm>
            <a:prstGeom prst="rect">
              <a:avLst/>
            </a:prstGeom>
          </p:spPr>
          <p:txBody>
            <a:bodyPr wrap="none">
              <a:spAutoFit/>
            </a:bodyPr>
            <a:lstStyle/>
            <a:p>
              <a:pPr eaLnBrk="0" fontAlgn="base" hangingPunct="0">
                <a:defRPr/>
              </a:pP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192</a:t>
              </a:r>
              <a:r>
                <a:rPr lang="zh-CN"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a:t>
              </a: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3</a:t>
              </a:r>
              <a:r>
                <a:rPr lang="en-US" altLang="zh-CN" sz="1050" strike="noStrike" baseline="30000" noProof="1" dirty="0">
                  <a:solidFill>
                    <a:schemeClr val="accent2">
                      <a:lumMod val="75000"/>
                    </a:schemeClr>
                  </a:solidFill>
                  <a:latin typeface="Gulim" panose="020B0600000101010101" pitchFamily="34" charset="-127"/>
                  <a:ea typeface="宋体" panose="02010600030101010101" pitchFamily="2" charset="-122"/>
                  <a:cs typeface="+mn-cs"/>
                </a:rPr>
                <a:t>2</a:t>
              </a:r>
              <a:endParaRPr lang="zh-CN" altLang="en-US" sz="1050" strike="noStrike" baseline="30000" noProof="1" dirty="0">
                <a:solidFill>
                  <a:schemeClr val="accent2">
                    <a:lumMod val="75000"/>
                  </a:schemeClr>
                </a:solidFill>
              </a:endParaRPr>
            </a:p>
          </p:txBody>
        </p:sp>
        <p:sp>
          <p:nvSpPr>
            <p:cNvPr id="30781" name="矩形 68"/>
            <p:cNvSpPr>
              <a:spLocks noChangeArrowheads="1"/>
            </p:cNvSpPr>
            <p:nvPr/>
          </p:nvSpPr>
          <p:spPr bwMode="auto">
            <a:xfrm>
              <a:off x="3760788" y="4970463"/>
              <a:ext cx="1183885"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192</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13</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30782" name="矩形 69"/>
            <p:cNvSpPr>
              <a:spLocks noChangeArrowheads="1"/>
            </p:cNvSpPr>
            <p:nvPr/>
          </p:nvSpPr>
          <p:spPr bwMode="auto">
            <a:xfrm>
              <a:off x="4760913" y="4978400"/>
              <a:ext cx="1183885"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192</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13</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30783" name="矩形 70"/>
            <p:cNvSpPr>
              <a:spLocks noChangeArrowheads="1"/>
            </p:cNvSpPr>
            <p:nvPr/>
          </p:nvSpPr>
          <p:spPr bwMode="auto">
            <a:xfrm>
              <a:off x="5643563" y="5000625"/>
              <a:ext cx="1183885"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128</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13</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30784" name="矩形 71"/>
            <p:cNvSpPr>
              <a:spLocks noChangeArrowheads="1"/>
            </p:cNvSpPr>
            <p:nvPr/>
          </p:nvSpPr>
          <p:spPr bwMode="auto">
            <a:xfrm>
              <a:off x="2760663" y="5214938"/>
              <a:ext cx="1183885"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128</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27</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74" name="矩形 73"/>
            <p:cNvSpPr/>
            <p:nvPr/>
          </p:nvSpPr>
          <p:spPr>
            <a:xfrm>
              <a:off x="2142775" y="3713671"/>
              <a:ext cx="941293" cy="497721"/>
            </a:xfrm>
            <a:prstGeom prst="rect">
              <a:avLst/>
            </a:prstGeom>
          </p:spPr>
          <p:txBody>
            <a:bodyPr wrap="none">
              <a:spAutoFit/>
            </a:bodyPr>
            <a:lstStyle/>
            <a:p>
              <a:pPr eaLnBrk="0" fontAlgn="base" hangingPunct="0">
                <a:defRPr/>
              </a:pP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48</a:t>
              </a:r>
              <a:r>
                <a:rPr lang="zh-CN"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a:t>
              </a: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5</a:t>
              </a:r>
              <a:r>
                <a:rPr lang="en-US" altLang="zh-CN" sz="1050" strike="noStrike" baseline="30000" noProof="1" dirty="0">
                  <a:solidFill>
                    <a:schemeClr val="accent2">
                      <a:lumMod val="75000"/>
                    </a:schemeClr>
                  </a:solidFill>
                  <a:latin typeface="Gulim" panose="020B0600000101010101" pitchFamily="34" charset="-127"/>
                  <a:ea typeface="宋体" panose="02010600030101010101" pitchFamily="2" charset="-122"/>
                  <a:cs typeface="+mn-cs"/>
                </a:rPr>
                <a:t>2</a:t>
              </a:r>
              <a:endParaRPr lang="zh-CN" altLang="en-US" sz="1050" strike="noStrike" baseline="30000" noProof="1" dirty="0">
                <a:solidFill>
                  <a:schemeClr val="accent2">
                    <a:lumMod val="75000"/>
                  </a:schemeClr>
                </a:solidFill>
              </a:endParaRPr>
            </a:p>
          </p:txBody>
        </p:sp>
        <p:sp>
          <p:nvSpPr>
            <p:cNvPr id="30786" name="矩形 73"/>
            <p:cNvSpPr>
              <a:spLocks noChangeArrowheads="1"/>
            </p:cNvSpPr>
            <p:nvPr/>
          </p:nvSpPr>
          <p:spPr bwMode="auto">
            <a:xfrm>
              <a:off x="1571625" y="5357813"/>
              <a:ext cx="1062589"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48</a:t>
              </a:r>
              <a:r>
                <a:rPr lang="zh-CN" altLang="zh-CN" sz="1050" strike="noStrike" noProof="1">
                  <a:latin typeface="Gulim" panose="020B0600000101010101" pitchFamily="34" charset="-127"/>
                  <a:ea typeface="宋体" panose="02010600030101010101" pitchFamily="2" charset="-122"/>
                  <a:cs typeface="+mn-cs"/>
                </a:rPr>
                <a:t>×</a:t>
              </a:r>
              <a:r>
                <a:rPr lang="en-US" altLang="zh-CN" sz="1050" strike="noStrike" noProof="1">
                  <a:latin typeface="Gulim" panose="020B0600000101010101" pitchFamily="34" charset="-127"/>
                  <a:ea typeface="宋体" panose="02010600030101010101" pitchFamily="2" charset="-122"/>
                  <a:cs typeface="+mn-cs"/>
                </a:rPr>
                <a:t>55</a:t>
              </a:r>
              <a:r>
                <a:rPr lang="en-US" altLang="zh-CN" sz="1050" strike="noStrike" baseline="30000" noProof="1">
                  <a:latin typeface="Gulim" panose="020B0600000101010101" pitchFamily="34" charset="-127"/>
                  <a:ea typeface="宋体" panose="02010600030101010101" pitchFamily="2" charset="-122"/>
                  <a:cs typeface="+mn-cs"/>
                </a:rPr>
                <a:t>2</a:t>
              </a:r>
              <a:endParaRPr lang="en-US" altLang="zh-CN" sz="1050" strike="noStrike" baseline="30000" noProof="1"/>
            </a:p>
          </p:txBody>
        </p:sp>
        <p:sp>
          <p:nvSpPr>
            <p:cNvPr id="76" name="矩形 75"/>
            <p:cNvSpPr/>
            <p:nvPr/>
          </p:nvSpPr>
          <p:spPr>
            <a:xfrm>
              <a:off x="3071287" y="3786359"/>
              <a:ext cx="1062589" cy="497721"/>
            </a:xfrm>
            <a:prstGeom prst="rect">
              <a:avLst/>
            </a:prstGeom>
          </p:spPr>
          <p:txBody>
            <a:bodyPr wrap="none">
              <a:spAutoFit/>
            </a:bodyPr>
            <a:lstStyle/>
            <a:p>
              <a:pPr eaLnBrk="0" fontAlgn="base" hangingPunct="0">
                <a:defRPr/>
              </a:pP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128</a:t>
              </a:r>
              <a:r>
                <a:rPr lang="zh-CN"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a:t>
              </a:r>
              <a:r>
                <a:rPr lang="en-US" altLang="zh-CN" sz="1050" strike="noStrike" noProof="1" dirty="0">
                  <a:solidFill>
                    <a:schemeClr val="accent2">
                      <a:lumMod val="75000"/>
                    </a:schemeClr>
                  </a:solidFill>
                  <a:latin typeface="Gulim" panose="020B0600000101010101" pitchFamily="34" charset="-127"/>
                  <a:ea typeface="宋体" panose="02010600030101010101" pitchFamily="2" charset="-122"/>
                  <a:cs typeface="+mn-cs"/>
                </a:rPr>
                <a:t>3</a:t>
              </a:r>
              <a:r>
                <a:rPr lang="en-US" altLang="zh-CN" sz="1050" strike="noStrike" baseline="30000" noProof="1" dirty="0">
                  <a:solidFill>
                    <a:schemeClr val="accent2">
                      <a:lumMod val="75000"/>
                    </a:schemeClr>
                  </a:solidFill>
                  <a:latin typeface="Gulim" panose="020B0600000101010101" pitchFamily="34" charset="-127"/>
                  <a:ea typeface="宋体" panose="02010600030101010101" pitchFamily="2" charset="-122"/>
                  <a:cs typeface="+mn-cs"/>
                </a:rPr>
                <a:t>2</a:t>
              </a:r>
              <a:endParaRPr lang="zh-CN" altLang="en-US" sz="1050" strike="noStrike" baseline="30000" noProof="1" dirty="0">
                <a:solidFill>
                  <a:schemeClr val="accent2">
                    <a:lumMod val="75000"/>
                  </a:schemeClr>
                </a:solidFill>
              </a:endParaRPr>
            </a:p>
          </p:txBody>
        </p:sp>
        <p:sp>
          <p:nvSpPr>
            <p:cNvPr id="30788" name="矩形 77"/>
            <p:cNvSpPr>
              <a:spLocks noChangeArrowheads="1"/>
            </p:cNvSpPr>
            <p:nvPr/>
          </p:nvSpPr>
          <p:spPr bwMode="auto">
            <a:xfrm>
              <a:off x="7927975" y="3643313"/>
              <a:ext cx="773886" cy="497721"/>
            </a:xfrm>
            <a:prstGeom prst="rect">
              <a:avLst/>
            </a:prstGeom>
            <a:noFill/>
            <a:ln w="9525">
              <a:noFill/>
              <a:miter lim="800000"/>
            </a:ln>
          </p:spPr>
          <p:txBody>
            <a:bodyPr wrap="none">
              <a:spAutoFit/>
            </a:bodyPr>
            <a:lstStyle/>
            <a:p>
              <a:pPr eaLnBrk="0" fontAlgn="base" hangingPunct="0"/>
              <a:r>
                <a:rPr lang="en-US" altLang="zh-CN" sz="1050" strike="noStrike" noProof="1">
                  <a:latin typeface="Gulim" panose="020B0600000101010101" pitchFamily="34" charset="-127"/>
                  <a:ea typeface="宋体" panose="02010600030101010101" pitchFamily="2" charset="-122"/>
                  <a:cs typeface="+mn-cs"/>
                </a:rPr>
                <a:t>1000</a:t>
              </a:r>
              <a:endParaRPr lang="zh-CN" altLang="en-US" sz="1050" strike="noStrike" noProof="1"/>
            </a:p>
          </p:txBody>
        </p:sp>
        <p:sp>
          <p:nvSpPr>
            <p:cNvPr id="78" name="矩形 77"/>
            <p:cNvSpPr/>
            <p:nvPr/>
          </p:nvSpPr>
          <p:spPr>
            <a:xfrm>
              <a:off x="7373645" y="3744152"/>
              <a:ext cx="122172" cy="172342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defRPr/>
              </a:pPr>
              <a:endParaRPr lang="zh-CN" altLang="en-US" sz="2100" strike="noStrike" noProof="1"/>
            </a:p>
          </p:txBody>
        </p:sp>
        <p:sp>
          <p:nvSpPr>
            <p:cNvPr id="79" name="矩形 78"/>
            <p:cNvSpPr/>
            <p:nvPr/>
          </p:nvSpPr>
          <p:spPr>
            <a:xfrm>
              <a:off x="6854881" y="3758221"/>
              <a:ext cx="122172" cy="172342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defRPr/>
              </a:pPr>
              <a:endParaRPr lang="zh-CN" altLang="en-US" sz="2100" strike="noStrike" noProof="1"/>
            </a:p>
          </p:txBody>
        </p:sp>
        <p:sp>
          <p:nvSpPr>
            <p:cNvPr id="194627" name="AutoShape 5"/>
            <p:cNvSpPr/>
            <p:nvPr/>
          </p:nvSpPr>
          <p:spPr>
            <a:xfrm flipH="1">
              <a:off x="5813594" y="4283454"/>
              <a:ext cx="719878" cy="752679"/>
            </a:xfrm>
            <a:prstGeom prst="cube">
              <a:avLst>
                <a:gd name="adj" fmla="val 31333"/>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628" name="AutoShape 5"/>
            <p:cNvSpPr/>
            <p:nvPr/>
          </p:nvSpPr>
          <p:spPr>
            <a:xfrm flipH="1">
              <a:off x="3860710" y="4578898"/>
              <a:ext cx="719880" cy="164135"/>
            </a:xfrm>
            <a:prstGeom prst="cube">
              <a:avLst>
                <a:gd name="adj" fmla="val 34269"/>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629" name="AutoShape 5"/>
            <p:cNvSpPr/>
            <p:nvPr/>
          </p:nvSpPr>
          <p:spPr>
            <a:xfrm flipH="1">
              <a:off x="3749816" y="4283454"/>
              <a:ext cx="885281" cy="752679"/>
            </a:xfrm>
            <a:prstGeom prst="cube">
              <a:avLst>
                <a:gd name="adj" fmla="val 26130"/>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630" name="AutoShape 5"/>
            <p:cNvSpPr/>
            <p:nvPr/>
          </p:nvSpPr>
          <p:spPr>
            <a:xfrm flipH="1">
              <a:off x="4873804" y="4651587"/>
              <a:ext cx="719878" cy="161790"/>
            </a:xfrm>
            <a:prstGeom prst="cube">
              <a:avLst>
                <a:gd name="adj" fmla="val 34269"/>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cxnSp>
          <p:nvCxnSpPr>
            <p:cNvPr id="84" name="直接箭头连接符 83"/>
            <p:cNvCxnSpPr>
              <a:stCxn id="22" idx="3"/>
              <a:endCxn id="23" idx="1"/>
            </p:cNvCxnSpPr>
            <p:nvPr/>
          </p:nvCxnSpPr>
          <p:spPr>
            <a:xfrm>
              <a:off x="4541118" y="4660967"/>
              <a:ext cx="332686"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22" idx="3"/>
              <a:endCxn id="23" idx="1"/>
            </p:cNvCxnSpPr>
            <p:nvPr/>
          </p:nvCxnSpPr>
          <p:spPr>
            <a:xfrm>
              <a:off x="5537295" y="4660967"/>
              <a:ext cx="330806"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94633" name="AutoShape 5"/>
            <p:cNvSpPr/>
            <p:nvPr/>
          </p:nvSpPr>
          <p:spPr>
            <a:xfrm flipH="1">
              <a:off x="4762909" y="4283454"/>
              <a:ext cx="941670" cy="752679"/>
            </a:xfrm>
            <a:prstGeom prst="cube">
              <a:avLst>
                <a:gd name="adj" fmla="val 26130"/>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634" name="AutoShape 5"/>
            <p:cNvSpPr/>
            <p:nvPr/>
          </p:nvSpPr>
          <p:spPr>
            <a:xfrm flipH="1">
              <a:off x="2909643" y="4550761"/>
              <a:ext cx="554477" cy="215721"/>
            </a:xfrm>
            <a:prstGeom prst="cube">
              <a:avLst>
                <a:gd name="adj" fmla="val 28023"/>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635" name="AutoShape 5"/>
            <p:cNvSpPr/>
            <p:nvPr/>
          </p:nvSpPr>
          <p:spPr>
            <a:xfrm flipH="1">
              <a:off x="2633345" y="3905944"/>
              <a:ext cx="939790" cy="1345910"/>
            </a:xfrm>
            <a:prstGeom prst="cube">
              <a:avLst>
                <a:gd name="adj" fmla="val 46546"/>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cxnSp>
          <p:nvCxnSpPr>
            <p:cNvPr id="89" name="直接箭头连接符 88"/>
            <p:cNvCxnSpPr>
              <a:stCxn id="22" idx="3"/>
              <a:endCxn id="23" idx="1"/>
            </p:cNvCxnSpPr>
            <p:nvPr/>
          </p:nvCxnSpPr>
          <p:spPr>
            <a:xfrm>
              <a:off x="3477276" y="4658621"/>
              <a:ext cx="330806"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94637" name="AutoShape 5"/>
            <p:cNvSpPr/>
            <p:nvPr/>
          </p:nvSpPr>
          <p:spPr>
            <a:xfrm flipH="1">
              <a:off x="2028121" y="4342075"/>
              <a:ext cx="330806" cy="321236"/>
            </a:xfrm>
            <a:prstGeom prst="cube">
              <a:avLst>
                <a:gd name="adj" fmla="val 28023"/>
              </a:avLst>
            </a:prstGeom>
            <a:solidFill>
              <a:srgbClr val="999999"/>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sp>
          <p:nvSpPr>
            <p:cNvPr id="194638" name="AutoShape 5"/>
            <p:cNvSpPr/>
            <p:nvPr/>
          </p:nvSpPr>
          <p:spPr>
            <a:xfrm flipH="1">
              <a:off x="1800691" y="3704292"/>
              <a:ext cx="665371" cy="1667146"/>
            </a:xfrm>
            <a:prstGeom prst="cube">
              <a:avLst>
                <a:gd name="adj" fmla="val 64236"/>
              </a:avLst>
            </a:prstGeom>
            <a:solidFill>
              <a:srgbClr val="999999">
                <a:alpha val="68999"/>
              </a:srgbClr>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sz="2100">
                <a:latin typeface="Gulim" panose="020B0600000101010101" pitchFamily="34" charset="-127"/>
                <a:ea typeface="宋体" panose="02010600030101010101" pitchFamily="2" charset="-122"/>
              </a:endParaRPr>
            </a:p>
          </p:txBody>
        </p:sp>
        <p:cxnSp>
          <p:nvCxnSpPr>
            <p:cNvPr id="92" name="直接箭头连接符 91"/>
            <p:cNvCxnSpPr>
              <a:stCxn id="22" idx="3"/>
              <a:endCxn id="23" idx="1"/>
            </p:cNvCxnSpPr>
            <p:nvPr/>
          </p:nvCxnSpPr>
          <p:spPr>
            <a:xfrm>
              <a:off x="2370204" y="4456969"/>
              <a:ext cx="498088"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194640" name="图片 92" descr="CNN.jpg"/>
          <p:cNvPicPr>
            <a:picLocks noChangeAspect="1"/>
          </p:cNvPicPr>
          <p:nvPr/>
        </p:nvPicPr>
        <p:blipFill>
          <a:blip r:embed="rId1"/>
          <a:stretch>
            <a:fillRect/>
          </a:stretch>
        </p:blipFill>
        <p:spPr>
          <a:xfrm>
            <a:off x="6446838" y="1676400"/>
            <a:ext cx="2433637" cy="1776413"/>
          </a:xfrm>
          <a:prstGeom prst="rect">
            <a:avLst/>
          </a:prstGeom>
          <a:noFill/>
          <a:ln w="9525">
            <a:noFill/>
          </a:ln>
        </p:spPr>
      </p:pic>
      <p:sp>
        <p:nvSpPr>
          <p:cNvPr id="194641" name="矩形 1"/>
          <p:cNvSpPr/>
          <p:nvPr/>
        </p:nvSpPr>
        <p:spPr>
          <a:xfrm>
            <a:off x="6546850" y="3676650"/>
            <a:ext cx="2068513" cy="1938338"/>
          </a:xfrm>
          <a:prstGeom prst="rect">
            <a:avLst/>
          </a:prstGeom>
          <a:noFill/>
          <a:ln w="9525">
            <a:noFill/>
          </a:ln>
        </p:spPr>
        <p:txBody>
          <a:bodyPr anchor="t" anchorCtr="0">
            <a:spAutoFit/>
          </a:bodyPr>
          <a:p>
            <a:pPr>
              <a:spcAft>
                <a:spcPts val="600"/>
              </a:spcAft>
              <a:buFont typeface="Wingdings" panose="05000000000000000000" pitchFamily="2" charset="2"/>
              <a:buChar char="Ø"/>
            </a:pPr>
            <a:r>
              <a:rPr lang="zh-CN" altLang="en-US" sz="2100">
                <a:latin typeface="微软雅黑" panose="020B0503020204020204" charset="-122"/>
                <a:ea typeface="微软雅黑" panose="020B0503020204020204" charset="-122"/>
              </a:rPr>
              <a:t>局部感知域</a:t>
            </a:r>
            <a:endParaRPr lang="en-US" altLang="zh-CN" sz="2100">
              <a:latin typeface="微软雅黑" panose="020B0503020204020204" charset="-122"/>
              <a:ea typeface="微软雅黑" panose="020B0503020204020204" charset="-122"/>
            </a:endParaRPr>
          </a:p>
          <a:p>
            <a:pPr>
              <a:spcAft>
                <a:spcPts val="600"/>
              </a:spcAft>
              <a:buFont typeface="Wingdings" panose="05000000000000000000" pitchFamily="2" charset="2"/>
              <a:buChar char="Ø"/>
            </a:pPr>
            <a:r>
              <a:rPr lang="zh-CN" altLang="en-US" sz="2100">
                <a:latin typeface="微软雅黑" panose="020B0503020204020204" charset="-122"/>
                <a:ea typeface="微软雅黑" panose="020B0503020204020204" charset="-122"/>
              </a:rPr>
              <a:t>权重共享</a:t>
            </a:r>
            <a:endParaRPr lang="en-US" altLang="zh-CN" sz="2100">
              <a:latin typeface="微软雅黑" panose="020B0503020204020204" charset="-122"/>
              <a:ea typeface="微软雅黑" panose="020B0503020204020204" charset="-122"/>
            </a:endParaRPr>
          </a:p>
          <a:p>
            <a:pPr>
              <a:spcAft>
                <a:spcPts val="600"/>
              </a:spcAft>
              <a:buFont typeface="Wingdings" panose="05000000000000000000" pitchFamily="2" charset="2"/>
              <a:buChar char="Ø"/>
            </a:pPr>
            <a:r>
              <a:rPr lang="zh-CN" altLang="en-US" sz="2100">
                <a:latin typeface="微软雅黑" panose="020B0503020204020204" charset="-122"/>
                <a:ea typeface="微软雅黑" panose="020B0503020204020204" charset="-122"/>
              </a:rPr>
              <a:t>特征训练</a:t>
            </a:r>
            <a:endParaRPr lang="en-US" altLang="zh-CN" sz="2100">
              <a:latin typeface="微软雅黑" panose="020B0503020204020204" charset="-122"/>
              <a:ea typeface="微软雅黑" panose="020B0503020204020204" charset="-122"/>
            </a:endParaRPr>
          </a:p>
          <a:p>
            <a:pPr>
              <a:spcAft>
                <a:spcPts val="600"/>
              </a:spcAft>
              <a:buFont typeface="Wingdings" panose="05000000000000000000" pitchFamily="2" charset="2"/>
              <a:buChar char="Ø"/>
            </a:pPr>
            <a:r>
              <a:rPr lang="zh-CN" altLang="en-US" sz="2100">
                <a:latin typeface="微软雅黑" panose="020B0503020204020204" charset="-122"/>
                <a:ea typeface="微软雅黑" panose="020B0503020204020204" charset="-122"/>
              </a:rPr>
              <a:t>卷积层</a:t>
            </a:r>
            <a:r>
              <a:rPr lang="en-US" altLang="zh-CN" sz="2100">
                <a:latin typeface="微软雅黑" panose="020B0503020204020204" charset="-122"/>
                <a:ea typeface="微软雅黑" panose="020B0503020204020204" charset="-122"/>
              </a:rPr>
              <a:t>+</a:t>
            </a:r>
            <a:r>
              <a:rPr lang="zh-CN" altLang="en-US" sz="2100">
                <a:latin typeface="微软雅黑" panose="020B0503020204020204" charset="-122"/>
                <a:ea typeface="微软雅黑" panose="020B0503020204020204" charset="-122"/>
              </a:rPr>
              <a:t>池化层</a:t>
            </a:r>
            <a:endParaRPr lang="zh-CN" altLang="en-US" sz="2100">
              <a:latin typeface="微软雅黑" panose="020B0503020204020204" charset="-122"/>
              <a:ea typeface="微软雅黑" panose="020B0503020204020204" charset="-122"/>
            </a:endParaRPr>
          </a:p>
        </p:txBody>
      </p:sp>
      <p:pic>
        <p:nvPicPr>
          <p:cNvPr id="194642" name="Picture 3"/>
          <p:cNvPicPr>
            <a:picLocks noChangeAspect="1"/>
          </p:cNvPicPr>
          <p:nvPr/>
        </p:nvPicPr>
        <p:blipFill>
          <a:blip r:embed="rId2"/>
          <a:stretch>
            <a:fillRect/>
          </a:stretch>
        </p:blipFill>
        <p:spPr>
          <a:xfrm>
            <a:off x="896938" y="3802063"/>
            <a:ext cx="4244975" cy="1720850"/>
          </a:xfrm>
          <a:prstGeom prst="rect">
            <a:avLst/>
          </a:prstGeom>
          <a:noFill/>
          <a:ln w="9525">
            <a:noFill/>
          </a:ln>
        </p:spPr>
      </p:pic>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ransition advTm="200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57" descr="level.jpg"/>
          <p:cNvPicPr>
            <a:picLocks noChangeAspect="1"/>
          </p:cNvPicPr>
          <p:nvPr/>
        </p:nvPicPr>
        <p:blipFill>
          <a:blip r:embed="rId1"/>
          <a:srcRect/>
          <a:stretch>
            <a:fillRect/>
          </a:stretch>
        </p:blipFill>
        <p:spPr bwMode="auto">
          <a:xfrm>
            <a:off x="3926681" y="2797176"/>
            <a:ext cx="1172766" cy="1884363"/>
          </a:xfrm>
          <a:prstGeom prst="rect">
            <a:avLst/>
          </a:prstGeom>
          <a:noFill/>
          <a:ln w="9525">
            <a:noFill/>
            <a:miter lim="800000"/>
            <a:headEnd/>
            <a:tailEnd/>
          </a:ln>
        </p:spPr>
      </p:pic>
      <p:sp>
        <p:nvSpPr>
          <p:cNvPr id="31747" name="直角三角形 3"/>
          <p:cNvSpPr>
            <a:spLocks noChangeArrowheads="1"/>
          </p:cNvSpPr>
          <p:nvPr/>
        </p:nvSpPr>
        <p:spPr bwMode="auto">
          <a:xfrm rot="5400000">
            <a:off x="46037" y="155575"/>
            <a:ext cx="274638" cy="204788"/>
          </a:xfrm>
          <a:prstGeom prst="rtTriangle">
            <a:avLst/>
          </a:prstGeom>
          <a:solidFill>
            <a:srgbClr val="0176AB"/>
          </a:solidFill>
          <a:ln w="9525">
            <a:noFill/>
            <a:miter lim="800000"/>
          </a:ln>
        </p:spPr>
        <p:txBody>
          <a:bodyPr anchor="ctr"/>
          <a:lstStyle/>
          <a:p>
            <a:pPr algn="ctr">
              <a:buFont typeface="Arial" panose="020B0604020202020204" pitchFamily="34" charset="0"/>
              <a:buNone/>
            </a:pPr>
            <a:endParaRPr lang="zh-CN" altLang="en-US">
              <a:solidFill>
                <a:srgbClr val="FFFFFF"/>
              </a:solidFill>
            </a:endParaRPr>
          </a:p>
        </p:txBody>
      </p:sp>
      <p:sp>
        <p:nvSpPr>
          <p:cNvPr id="31748" name="直角三角形 4"/>
          <p:cNvSpPr>
            <a:spLocks noChangeArrowheads="1"/>
          </p:cNvSpPr>
          <p:nvPr/>
        </p:nvSpPr>
        <p:spPr bwMode="auto">
          <a:xfrm rot="-5400000">
            <a:off x="8838406" y="6549231"/>
            <a:ext cx="273050" cy="204788"/>
          </a:xfrm>
          <a:prstGeom prst="rtTriangle">
            <a:avLst/>
          </a:prstGeom>
          <a:solidFill>
            <a:srgbClr val="E5AA57"/>
          </a:solidFill>
          <a:ln w="9525">
            <a:noFill/>
            <a:miter lim="800000"/>
          </a:ln>
        </p:spPr>
        <p:txBody>
          <a:bodyPr anchor="ctr"/>
          <a:lstStyle/>
          <a:p>
            <a:pPr algn="ctr">
              <a:buFont typeface="Arial" panose="020B0604020202020204" pitchFamily="34" charset="0"/>
              <a:buNone/>
            </a:pPr>
            <a:endParaRPr lang="zh-CN" altLang="en-US">
              <a:solidFill>
                <a:srgbClr val="FFFFFF"/>
              </a:solidFill>
            </a:endParaRPr>
          </a:p>
        </p:txBody>
      </p:sp>
      <p:sp>
        <p:nvSpPr>
          <p:cNvPr id="31749" name="文本框 69"/>
          <p:cNvSpPr txBox="1">
            <a:spLocks noChangeArrowheads="1"/>
          </p:cNvSpPr>
          <p:nvPr/>
        </p:nvSpPr>
        <p:spPr bwMode="auto">
          <a:xfrm>
            <a:off x="227410" y="179388"/>
            <a:ext cx="3449240" cy="461962"/>
          </a:xfrm>
          <a:prstGeom prst="rect">
            <a:avLst/>
          </a:prstGeom>
          <a:noFill/>
          <a:ln w="9525">
            <a:noFill/>
            <a:miter lim="800000"/>
          </a:ln>
        </p:spPr>
        <p:txBody>
          <a:bodyPr>
            <a:spAutoFit/>
          </a:bodyPr>
          <a:lstStyle/>
          <a:p>
            <a:pPr>
              <a:buFont typeface="Arial" panose="020B0604020202020204" pitchFamily="34" charset="0"/>
              <a:buNone/>
            </a:pPr>
            <a:r>
              <a:rPr lang="en-US" altLang="zh-CN" sz="2400" b="1">
                <a:solidFill>
                  <a:srgbClr val="262626"/>
                </a:solidFill>
                <a:latin typeface="微软雅黑" panose="020B0503020204020204" charset="-122"/>
                <a:ea typeface="微软雅黑" panose="020B0503020204020204" charset="-122"/>
              </a:rPr>
              <a:t>AlphaGo</a:t>
            </a:r>
            <a:r>
              <a:rPr lang="zh-CN" altLang="en-US" sz="2400" b="1">
                <a:solidFill>
                  <a:srgbClr val="262626"/>
                </a:solidFill>
                <a:latin typeface="微软雅黑" panose="020B0503020204020204" charset="-122"/>
                <a:ea typeface="微软雅黑" panose="020B0503020204020204" charset="-122"/>
              </a:rPr>
              <a:t>的实现原理</a:t>
            </a:r>
            <a:endParaRPr lang="zh-CN" altLang="en-US" sz="2400" b="1">
              <a:solidFill>
                <a:srgbClr val="262626"/>
              </a:solidFill>
              <a:latin typeface="微软雅黑" panose="020B0503020204020204" charset="-122"/>
              <a:ea typeface="微软雅黑" panose="020B0503020204020204" charset="-122"/>
            </a:endParaRPr>
          </a:p>
        </p:txBody>
      </p:sp>
      <p:cxnSp>
        <p:nvCxnSpPr>
          <p:cNvPr id="31750" name="直接连接符 6"/>
          <p:cNvCxnSpPr>
            <a:cxnSpLocks noChangeShapeType="1"/>
          </p:cNvCxnSpPr>
          <p:nvPr/>
        </p:nvCxnSpPr>
        <p:spPr bwMode="auto">
          <a:xfrm flipV="1">
            <a:off x="5600700" y="5267325"/>
            <a:ext cx="857250" cy="0"/>
          </a:xfrm>
          <a:prstGeom prst="line">
            <a:avLst/>
          </a:prstGeom>
          <a:noFill/>
          <a:ln w="12700">
            <a:solidFill>
              <a:srgbClr val="404040"/>
            </a:solidFill>
            <a:round/>
          </a:ln>
        </p:spPr>
      </p:cxnSp>
      <p:sp>
        <p:nvSpPr>
          <p:cNvPr id="31751" name="椭圆 7"/>
          <p:cNvSpPr>
            <a:spLocks noChangeArrowheads="1"/>
          </p:cNvSpPr>
          <p:nvPr/>
        </p:nvSpPr>
        <p:spPr bwMode="auto">
          <a:xfrm>
            <a:off x="6421041" y="5227639"/>
            <a:ext cx="73819" cy="98425"/>
          </a:xfrm>
          <a:prstGeom prst="ellipse">
            <a:avLst/>
          </a:prstGeom>
          <a:solidFill>
            <a:schemeClr val="bg1"/>
          </a:solidFill>
          <a:ln w="9525">
            <a:noFill/>
            <a:round/>
          </a:ln>
        </p:spPr>
        <p:txBody>
          <a:bodyPr anchor="ctr"/>
          <a:lstStyle/>
          <a:p>
            <a:pPr algn="ctr">
              <a:buFont typeface="Arial" panose="020B0604020202020204" pitchFamily="34" charset="0"/>
              <a:buNone/>
            </a:pPr>
            <a:endParaRPr lang="zh-CN" altLang="en-US">
              <a:solidFill>
                <a:srgbClr val="262626"/>
              </a:solidFill>
            </a:endParaRPr>
          </a:p>
        </p:txBody>
      </p:sp>
      <p:sp>
        <p:nvSpPr>
          <p:cNvPr id="31752" name="椭圆 9"/>
          <p:cNvSpPr>
            <a:spLocks noChangeArrowheads="1"/>
          </p:cNvSpPr>
          <p:nvPr/>
        </p:nvSpPr>
        <p:spPr bwMode="auto">
          <a:xfrm>
            <a:off x="6421041" y="3732214"/>
            <a:ext cx="73819" cy="98425"/>
          </a:xfrm>
          <a:prstGeom prst="ellipse">
            <a:avLst/>
          </a:prstGeom>
          <a:solidFill>
            <a:schemeClr val="bg1"/>
          </a:solidFill>
          <a:ln w="9525">
            <a:noFill/>
            <a:round/>
          </a:ln>
        </p:spPr>
        <p:txBody>
          <a:bodyPr anchor="ctr"/>
          <a:lstStyle/>
          <a:p>
            <a:pPr algn="ctr">
              <a:buFont typeface="Arial" panose="020B0604020202020204" pitchFamily="34" charset="0"/>
              <a:buNone/>
            </a:pPr>
            <a:endParaRPr lang="zh-CN" altLang="en-US">
              <a:solidFill>
                <a:srgbClr val="262626"/>
              </a:solidFill>
            </a:endParaRPr>
          </a:p>
        </p:txBody>
      </p:sp>
      <p:sp>
        <p:nvSpPr>
          <p:cNvPr id="31753" name="六边形 10"/>
          <p:cNvSpPr>
            <a:spLocks noChangeArrowheads="1"/>
          </p:cNvSpPr>
          <p:nvPr/>
        </p:nvSpPr>
        <p:spPr bwMode="auto">
          <a:xfrm>
            <a:off x="3314701" y="2298700"/>
            <a:ext cx="2602706" cy="2990850"/>
          </a:xfrm>
          <a:prstGeom prst="hexagon">
            <a:avLst>
              <a:gd name="adj" fmla="val 25000"/>
              <a:gd name="vf" fmla="val 115470"/>
            </a:avLst>
          </a:prstGeom>
          <a:noFill/>
          <a:ln w="12700">
            <a:solidFill>
              <a:srgbClr val="404040"/>
            </a:solidFill>
            <a:miter lim="800000"/>
          </a:ln>
        </p:spPr>
        <p:txBody>
          <a:bodyPr anchor="ctr"/>
          <a:lstStyle/>
          <a:p>
            <a:pPr algn="ctr">
              <a:buFont typeface="Arial" panose="020B0604020202020204" pitchFamily="34" charset="0"/>
              <a:buNone/>
            </a:pPr>
            <a:endParaRPr lang="zh-CN" altLang="en-US">
              <a:solidFill>
                <a:srgbClr val="262626"/>
              </a:solidFill>
            </a:endParaRPr>
          </a:p>
        </p:txBody>
      </p:sp>
      <p:cxnSp>
        <p:nvCxnSpPr>
          <p:cNvPr id="31754" name="直接连接符 11"/>
          <p:cNvCxnSpPr>
            <a:cxnSpLocks noChangeShapeType="1"/>
            <a:stCxn id="31753" idx="2"/>
            <a:endCxn id="31753" idx="2"/>
          </p:cNvCxnSpPr>
          <p:nvPr/>
        </p:nvCxnSpPr>
        <p:spPr bwMode="auto">
          <a:xfrm>
            <a:off x="3875485" y="2298700"/>
            <a:ext cx="1481138" cy="2990850"/>
          </a:xfrm>
          <a:prstGeom prst="line">
            <a:avLst/>
          </a:prstGeom>
          <a:noFill/>
          <a:ln w="3175">
            <a:solidFill>
              <a:srgbClr val="404040"/>
            </a:solidFill>
            <a:round/>
          </a:ln>
        </p:spPr>
      </p:cxnSp>
      <p:cxnSp>
        <p:nvCxnSpPr>
          <p:cNvPr id="31755" name="直接连接符 12"/>
          <p:cNvCxnSpPr>
            <a:cxnSpLocks noChangeShapeType="1"/>
          </p:cNvCxnSpPr>
          <p:nvPr/>
        </p:nvCxnSpPr>
        <p:spPr bwMode="auto">
          <a:xfrm flipH="1">
            <a:off x="3875485" y="2298700"/>
            <a:ext cx="1481138" cy="2990850"/>
          </a:xfrm>
          <a:prstGeom prst="line">
            <a:avLst/>
          </a:prstGeom>
          <a:noFill/>
          <a:ln w="3175">
            <a:solidFill>
              <a:srgbClr val="404040"/>
            </a:solidFill>
            <a:round/>
          </a:ln>
        </p:spPr>
      </p:cxnSp>
      <p:cxnSp>
        <p:nvCxnSpPr>
          <p:cNvPr id="31756" name="直接连接符 13"/>
          <p:cNvCxnSpPr>
            <a:cxnSpLocks noChangeShapeType="1"/>
            <a:endCxn id="31753" idx="2"/>
          </p:cNvCxnSpPr>
          <p:nvPr/>
        </p:nvCxnSpPr>
        <p:spPr bwMode="auto">
          <a:xfrm>
            <a:off x="3314701" y="3794125"/>
            <a:ext cx="2602706" cy="0"/>
          </a:xfrm>
          <a:prstGeom prst="line">
            <a:avLst/>
          </a:prstGeom>
          <a:noFill/>
          <a:ln w="3175">
            <a:solidFill>
              <a:srgbClr val="404040"/>
            </a:solidFill>
            <a:round/>
          </a:ln>
        </p:spPr>
      </p:cxnSp>
      <p:sp>
        <p:nvSpPr>
          <p:cNvPr id="40973" name="椭圆 14"/>
          <p:cNvSpPr>
            <a:spLocks noChangeArrowheads="1"/>
          </p:cNvSpPr>
          <p:nvPr/>
        </p:nvSpPr>
        <p:spPr bwMode="auto">
          <a:xfrm>
            <a:off x="4945857" y="1847850"/>
            <a:ext cx="660797" cy="882650"/>
          </a:xfrm>
          <a:prstGeom prst="ellipse">
            <a:avLst/>
          </a:prstGeom>
          <a:gradFill rotWithShape="1">
            <a:gsLst>
              <a:gs pos="0">
                <a:schemeClr val="bg1"/>
              </a:gs>
              <a:gs pos="100000">
                <a:srgbClr val="D9D9D9"/>
              </a:gs>
            </a:gsLst>
            <a:lin ang="5400000" scaled="1"/>
          </a:gradFill>
          <a:ln w="12700">
            <a:solidFill>
              <a:schemeClr val="bg1"/>
            </a:solidFill>
            <a:round/>
          </a:ln>
          <a:effectLst>
            <a:outerShdw dist="63500" dir="8100000" algn="ctr" rotWithShape="0">
              <a:srgbClr val="000000">
                <a:alpha val="25000"/>
              </a:srgbClr>
            </a:outerShdw>
          </a:effectLst>
        </p:spPr>
        <p:txBody>
          <a:bodyPr anchor="ctr"/>
          <a:lstStyle/>
          <a:p>
            <a:pPr algn="ctr">
              <a:buFont typeface="Arial" panose="020B0604020202020204" pitchFamily="34" charset="0"/>
              <a:buNone/>
              <a:defRPr/>
            </a:pPr>
            <a:endParaRPr lang="zh-CN" altLang="en-US" sz="3100">
              <a:solidFill>
                <a:srgbClr val="262626"/>
              </a:solidFill>
            </a:endParaRPr>
          </a:p>
        </p:txBody>
      </p:sp>
      <p:sp>
        <p:nvSpPr>
          <p:cNvPr id="31758" name="椭圆 15"/>
          <p:cNvSpPr>
            <a:spLocks noChangeArrowheads="1"/>
          </p:cNvSpPr>
          <p:nvPr/>
        </p:nvSpPr>
        <p:spPr bwMode="auto">
          <a:xfrm>
            <a:off x="4994672" y="1914525"/>
            <a:ext cx="561975" cy="749300"/>
          </a:xfrm>
          <a:prstGeom prst="ellipse">
            <a:avLst/>
          </a:prstGeom>
          <a:solidFill>
            <a:srgbClr val="E5AA57"/>
          </a:solidFill>
          <a:ln w="9525">
            <a:noFill/>
            <a:round/>
          </a:ln>
        </p:spPr>
        <p:txBody>
          <a:bodyPr anchor="ctr"/>
          <a:lstStyle/>
          <a:p>
            <a:pPr algn="ctr">
              <a:buFont typeface="Arial" panose="020B0604020202020204" pitchFamily="34" charset="0"/>
              <a:buNone/>
            </a:pPr>
            <a:endParaRPr lang="zh-CN" altLang="en-US" sz="3100">
              <a:solidFill>
                <a:srgbClr val="262626"/>
              </a:solidFill>
            </a:endParaRPr>
          </a:p>
        </p:txBody>
      </p:sp>
      <p:pic>
        <p:nvPicPr>
          <p:cNvPr id="31759" name="图片 25"/>
          <p:cNvPicPr>
            <a:picLocks noChangeAspect="1" noChangeArrowheads="1"/>
          </p:cNvPicPr>
          <p:nvPr/>
        </p:nvPicPr>
        <p:blipFill>
          <a:blip r:embed="rId2" cstate="print"/>
          <a:srcRect/>
          <a:stretch>
            <a:fillRect/>
          </a:stretch>
        </p:blipFill>
        <p:spPr bwMode="auto">
          <a:xfrm>
            <a:off x="5104210" y="2055813"/>
            <a:ext cx="351234" cy="468312"/>
          </a:xfrm>
          <a:prstGeom prst="rect">
            <a:avLst/>
          </a:prstGeom>
          <a:noFill/>
          <a:ln w="9525">
            <a:noFill/>
            <a:miter lim="800000"/>
            <a:headEnd/>
            <a:tailEnd/>
          </a:ln>
        </p:spPr>
      </p:pic>
      <p:pic>
        <p:nvPicPr>
          <p:cNvPr id="31760" name="图片 28"/>
          <p:cNvPicPr>
            <a:picLocks noChangeAspect="1" noChangeArrowheads="1"/>
          </p:cNvPicPr>
          <p:nvPr/>
        </p:nvPicPr>
        <p:blipFill>
          <a:blip r:embed="rId3" cstate="print"/>
          <a:srcRect/>
          <a:stretch>
            <a:fillRect/>
          </a:stretch>
        </p:blipFill>
        <p:spPr bwMode="auto">
          <a:xfrm>
            <a:off x="3709988" y="4984750"/>
            <a:ext cx="330994" cy="439738"/>
          </a:xfrm>
          <a:prstGeom prst="rect">
            <a:avLst/>
          </a:prstGeom>
          <a:noFill/>
          <a:ln w="9525">
            <a:noFill/>
            <a:miter lim="800000"/>
            <a:headEnd/>
            <a:tailEnd/>
          </a:ln>
        </p:spPr>
      </p:pic>
      <p:pic>
        <p:nvPicPr>
          <p:cNvPr id="31761" name="图片 34"/>
          <p:cNvPicPr>
            <a:picLocks noChangeAspect="1" noChangeArrowheads="1"/>
          </p:cNvPicPr>
          <p:nvPr/>
        </p:nvPicPr>
        <p:blipFill>
          <a:blip r:embed="rId4"/>
          <a:srcRect/>
          <a:stretch>
            <a:fillRect/>
          </a:stretch>
        </p:blipFill>
        <p:spPr bwMode="auto">
          <a:xfrm>
            <a:off x="5182792" y="5014914"/>
            <a:ext cx="277415" cy="369887"/>
          </a:xfrm>
          <a:prstGeom prst="rect">
            <a:avLst/>
          </a:prstGeom>
          <a:noFill/>
          <a:ln w="9525">
            <a:noFill/>
            <a:miter lim="800000"/>
            <a:headEnd/>
            <a:tailEnd/>
          </a:ln>
        </p:spPr>
      </p:pic>
      <p:sp>
        <p:nvSpPr>
          <p:cNvPr id="40985" name="椭圆 26"/>
          <p:cNvSpPr>
            <a:spLocks noChangeArrowheads="1"/>
          </p:cNvSpPr>
          <p:nvPr/>
        </p:nvSpPr>
        <p:spPr bwMode="auto">
          <a:xfrm>
            <a:off x="3545682" y="1847850"/>
            <a:ext cx="660797" cy="882650"/>
          </a:xfrm>
          <a:prstGeom prst="ellipse">
            <a:avLst/>
          </a:prstGeom>
          <a:gradFill rotWithShape="1">
            <a:gsLst>
              <a:gs pos="0">
                <a:schemeClr val="bg1"/>
              </a:gs>
              <a:gs pos="100000">
                <a:srgbClr val="D9D9D9"/>
              </a:gs>
            </a:gsLst>
            <a:lin ang="5400000" scaled="1"/>
          </a:gradFill>
          <a:ln w="12700">
            <a:solidFill>
              <a:schemeClr val="bg1"/>
            </a:solidFill>
            <a:round/>
          </a:ln>
          <a:effectLst>
            <a:outerShdw dist="63500" dir="8100000" algn="ctr" rotWithShape="0">
              <a:srgbClr val="000000">
                <a:alpha val="25000"/>
              </a:srgbClr>
            </a:outerShdw>
          </a:effectLst>
        </p:spPr>
        <p:txBody>
          <a:bodyPr anchor="ctr"/>
          <a:lstStyle/>
          <a:p>
            <a:pPr algn="ctr">
              <a:buFont typeface="Arial" panose="020B0604020202020204" pitchFamily="34" charset="0"/>
              <a:buNone/>
              <a:defRPr/>
            </a:pPr>
            <a:endParaRPr lang="zh-CN" altLang="en-US" sz="3100">
              <a:solidFill>
                <a:srgbClr val="262626"/>
              </a:solidFill>
            </a:endParaRPr>
          </a:p>
        </p:txBody>
      </p:sp>
      <p:sp>
        <p:nvSpPr>
          <p:cNvPr id="31763" name="椭圆 27"/>
          <p:cNvSpPr>
            <a:spLocks noChangeArrowheads="1"/>
          </p:cNvSpPr>
          <p:nvPr/>
        </p:nvSpPr>
        <p:spPr bwMode="auto">
          <a:xfrm>
            <a:off x="3594498" y="1914525"/>
            <a:ext cx="563165" cy="749300"/>
          </a:xfrm>
          <a:prstGeom prst="ellipse">
            <a:avLst/>
          </a:prstGeom>
          <a:solidFill>
            <a:srgbClr val="0176AB"/>
          </a:solidFill>
          <a:ln w="9525">
            <a:noFill/>
            <a:round/>
          </a:ln>
        </p:spPr>
        <p:txBody>
          <a:bodyPr anchor="ctr"/>
          <a:lstStyle/>
          <a:p>
            <a:pPr algn="ctr">
              <a:buFont typeface="Arial" panose="020B0604020202020204" pitchFamily="34" charset="0"/>
              <a:buNone/>
            </a:pPr>
            <a:endParaRPr lang="zh-CN" altLang="en-US" sz="3100">
              <a:solidFill>
                <a:srgbClr val="262626"/>
              </a:solidFill>
            </a:endParaRPr>
          </a:p>
        </p:txBody>
      </p:sp>
      <p:pic>
        <p:nvPicPr>
          <p:cNvPr id="31764" name="图片 37"/>
          <p:cNvPicPr>
            <a:picLocks noChangeAspect="1" noChangeArrowheads="1"/>
          </p:cNvPicPr>
          <p:nvPr/>
        </p:nvPicPr>
        <p:blipFill>
          <a:blip r:embed="rId5"/>
          <a:srcRect/>
          <a:stretch>
            <a:fillRect/>
          </a:stretch>
        </p:blipFill>
        <p:spPr bwMode="auto">
          <a:xfrm>
            <a:off x="3709988" y="2055814"/>
            <a:ext cx="351235" cy="466725"/>
          </a:xfrm>
          <a:prstGeom prst="rect">
            <a:avLst/>
          </a:prstGeom>
          <a:noFill/>
          <a:ln w="9525">
            <a:noFill/>
            <a:miter lim="800000"/>
            <a:headEnd/>
            <a:tailEnd/>
          </a:ln>
        </p:spPr>
      </p:pic>
      <p:cxnSp>
        <p:nvCxnSpPr>
          <p:cNvPr id="31765" name="直接连接符 32"/>
          <p:cNvCxnSpPr>
            <a:cxnSpLocks noChangeShapeType="1"/>
          </p:cNvCxnSpPr>
          <p:nvPr/>
        </p:nvCxnSpPr>
        <p:spPr bwMode="auto">
          <a:xfrm flipV="1">
            <a:off x="5600700" y="2298700"/>
            <a:ext cx="857250" cy="0"/>
          </a:xfrm>
          <a:prstGeom prst="line">
            <a:avLst/>
          </a:prstGeom>
          <a:noFill/>
          <a:ln w="12700">
            <a:solidFill>
              <a:srgbClr val="404040"/>
            </a:solidFill>
            <a:round/>
          </a:ln>
        </p:spPr>
      </p:cxnSp>
      <p:sp>
        <p:nvSpPr>
          <p:cNvPr id="31766" name="椭圆 33"/>
          <p:cNvSpPr>
            <a:spLocks noChangeArrowheads="1"/>
          </p:cNvSpPr>
          <p:nvPr/>
        </p:nvSpPr>
        <p:spPr bwMode="auto">
          <a:xfrm>
            <a:off x="6421041" y="2257426"/>
            <a:ext cx="73819" cy="98425"/>
          </a:xfrm>
          <a:prstGeom prst="ellipse">
            <a:avLst/>
          </a:prstGeom>
          <a:solidFill>
            <a:schemeClr val="bg1"/>
          </a:solidFill>
          <a:ln w="9525">
            <a:noFill/>
            <a:round/>
          </a:ln>
        </p:spPr>
        <p:txBody>
          <a:bodyPr anchor="ctr"/>
          <a:lstStyle/>
          <a:p>
            <a:pPr algn="ctr">
              <a:buFont typeface="Arial" panose="020B0604020202020204" pitchFamily="34" charset="0"/>
              <a:buNone/>
            </a:pPr>
            <a:endParaRPr lang="zh-CN" altLang="en-US">
              <a:solidFill>
                <a:srgbClr val="262626"/>
              </a:solidFill>
            </a:endParaRPr>
          </a:p>
        </p:txBody>
      </p:sp>
      <p:cxnSp>
        <p:nvCxnSpPr>
          <p:cNvPr id="31767" name="直接连接符 34"/>
          <p:cNvCxnSpPr>
            <a:cxnSpLocks noChangeShapeType="1"/>
          </p:cNvCxnSpPr>
          <p:nvPr/>
        </p:nvCxnSpPr>
        <p:spPr bwMode="auto">
          <a:xfrm flipH="1" flipV="1">
            <a:off x="2686050" y="5286375"/>
            <a:ext cx="857250" cy="0"/>
          </a:xfrm>
          <a:prstGeom prst="line">
            <a:avLst/>
          </a:prstGeom>
          <a:noFill/>
          <a:ln w="12700">
            <a:solidFill>
              <a:srgbClr val="404040"/>
            </a:solidFill>
            <a:round/>
          </a:ln>
        </p:spPr>
      </p:cxnSp>
      <p:sp>
        <p:nvSpPr>
          <p:cNvPr id="31768" name="椭圆 35"/>
          <p:cNvSpPr>
            <a:spLocks noChangeArrowheads="1"/>
          </p:cNvSpPr>
          <p:nvPr/>
        </p:nvSpPr>
        <p:spPr bwMode="auto">
          <a:xfrm flipH="1">
            <a:off x="2649141" y="5246689"/>
            <a:ext cx="73819" cy="98425"/>
          </a:xfrm>
          <a:prstGeom prst="ellipse">
            <a:avLst/>
          </a:prstGeom>
          <a:solidFill>
            <a:schemeClr val="bg1"/>
          </a:solidFill>
          <a:ln w="9525">
            <a:noFill/>
            <a:round/>
          </a:ln>
        </p:spPr>
        <p:txBody>
          <a:bodyPr anchor="ctr"/>
          <a:lstStyle/>
          <a:p>
            <a:pPr algn="ctr">
              <a:buFont typeface="Arial" panose="020B0604020202020204" pitchFamily="34" charset="0"/>
              <a:buNone/>
            </a:pPr>
            <a:endParaRPr lang="zh-CN" altLang="en-US">
              <a:solidFill>
                <a:srgbClr val="262626"/>
              </a:solidFill>
            </a:endParaRPr>
          </a:p>
        </p:txBody>
      </p:sp>
      <p:sp>
        <p:nvSpPr>
          <p:cNvPr id="31769" name="椭圆 37"/>
          <p:cNvSpPr>
            <a:spLocks noChangeArrowheads="1"/>
          </p:cNvSpPr>
          <p:nvPr/>
        </p:nvSpPr>
        <p:spPr bwMode="auto">
          <a:xfrm flipH="1">
            <a:off x="2652713" y="3741739"/>
            <a:ext cx="75010" cy="98425"/>
          </a:xfrm>
          <a:prstGeom prst="ellipse">
            <a:avLst/>
          </a:prstGeom>
          <a:solidFill>
            <a:schemeClr val="bg1"/>
          </a:solidFill>
          <a:ln w="9525">
            <a:noFill/>
            <a:round/>
          </a:ln>
        </p:spPr>
        <p:txBody>
          <a:bodyPr anchor="ctr"/>
          <a:lstStyle/>
          <a:p>
            <a:pPr algn="ctr">
              <a:buFont typeface="Arial" panose="020B0604020202020204" pitchFamily="34" charset="0"/>
              <a:buNone/>
            </a:pPr>
            <a:endParaRPr lang="zh-CN" altLang="en-US">
              <a:solidFill>
                <a:srgbClr val="262626"/>
              </a:solidFill>
            </a:endParaRPr>
          </a:p>
        </p:txBody>
      </p:sp>
      <p:cxnSp>
        <p:nvCxnSpPr>
          <p:cNvPr id="31770" name="直接连接符 38"/>
          <p:cNvCxnSpPr>
            <a:cxnSpLocks noChangeShapeType="1"/>
          </p:cNvCxnSpPr>
          <p:nvPr/>
        </p:nvCxnSpPr>
        <p:spPr bwMode="auto">
          <a:xfrm flipH="1" flipV="1">
            <a:off x="2686050" y="2317750"/>
            <a:ext cx="857250" cy="0"/>
          </a:xfrm>
          <a:prstGeom prst="line">
            <a:avLst/>
          </a:prstGeom>
          <a:noFill/>
          <a:ln w="12700">
            <a:solidFill>
              <a:srgbClr val="404040"/>
            </a:solidFill>
            <a:round/>
          </a:ln>
        </p:spPr>
      </p:cxnSp>
      <p:sp>
        <p:nvSpPr>
          <p:cNvPr id="31771" name="椭圆 39"/>
          <p:cNvSpPr>
            <a:spLocks noChangeArrowheads="1"/>
          </p:cNvSpPr>
          <p:nvPr/>
        </p:nvSpPr>
        <p:spPr bwMode="auto">
          <a:xfrm flipH="1">
            <a:off x="2649141" y="2278064"/>
            <a:ext cx="73819" cy="98425"/>
          </a:xfrm>
          <a:prstGeom prst="ellipse">
            <a:avLst/>
          </a:prstGeom>
          <a:solidFill>
            <a:schemeClr val="bg1"/>
          </a:solidFill>
          <a:ln w="9525">
            <a:noFill/>
            <a:round/>
          </a:ln>
        </p:spPr>
        <p:txBody>
          <a:bodyPr anchor="ctr"/>
          <a:lstStyle/>
          <a:p>
            <a:pPr algn="ctr">
              <a:buFont typeface="Arial" panose="020B0604020202020204" pitchFamily="34" charset="0"/>
              <a:buNone/>
            </a:pPr>
            <a:endParaRPr lang="zh-CN" altLang="en-US">
              <a:solidFill>
                <a:srgbClr val="262626"/>
              </a:solidFill>
            </a:endParaRPr>
          </a:p>
        </p:txBody>
      </p:sp>
      <p:grpSp>
        <p:nvGrpSpPr>
          <p:cNvPr id="2" name="组合 49"/>
          <p:cNvGrpSpPr/>
          <p:nvPr/>
        </p:nvGrpSpPr>
        <p:grpSpPr bwMode="auto">
          <a:xfrm>
            <a:off x="6655435" y="1191895"/>
            <a:ext cx="2177415" cy="2258372"/>
            <a:chOff x="-1" y="0"/>
            <a:chExt cx="2903603" cy="1122893"/>
          </a:xfrm>
        </p:grpSpPr>
        <p:sp>
          <p:nvSpPr>
            <p:cNvPr id="31786" name="TextBox 35"/>
            <p:cNvSpPr txBox="1">
              <a:spLocks noChangeArrowheads="1"/>
            </p:cNvSpPr>
            <p:nvPr/>
          </p:nvSpPr>
          <p:spPr bwMode="auto">
            <a:xfrm>
              <a:off x="142" y="343038"/>
              <a:ext cx="2766816" cy="779855"/>
            </a:xfrm>
            <a:prstGeom prst="rect">
              <a:avLst/>
            </a:prstGeom>
            <a:noFill/>
            <a:ln w="9525">
              <a:noFill/>
              <a:miter lim="800000"/>
            </a:ln>
          </p:spPr>
          <p:txBody>
            <a:bodyPr>
              <a:spAutoFit/>
            </a:bodyPr>
            <a:lstStyle/>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利用神经网络预测下一步最可能的概率</a:t>
              </a:r>
              <a:endParaRPr lang="zh-CN" altLang="en-US" sz="1200">
                <a:solidFill>
                  <a:srgbClr val="262626"/>
                </a:solidFill>
                <a:latin typeface="微软雅黑" panose="020B0503020204020204" charset="-122"/>
                <a:ea typeface="微软雅黑" panose="020B0503020204020204" charset="-122"/>
              </a:endParaRPr>
            </a:p>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有监督学习：人类棋谱</a:t>
              </a:r>
              <a:endParaRPr lang="en-US" altLang="zh-CN" sz="1200">
                <a:solidFill>
                  <a:srgbClr val="262626"/>
                </a:solidFill>
                <a:latin typeface="微软雅黑" panose="020B0503020204020204" charset="-122"/>
                <a:ea typeface="微软雅黑" panose="020B0503020204020204" charset="-122"/>
              </a:endParaRPr>
            </a:p>
            <a:p>
              <a:pPr algn="just">
                <a:buFont typeface="Arial" panose="020B0604020202020204" pitchFamily="34" charset="0"/>
                <a:buNone/>
              </a:pPr>
              <a:r>
                <a:rPr lang="en-US" altLang="zh-CN" sz="1200">
                  <a:solidFill>
                    <a:srgbClr val="262626"/>
                  </a:solidFill>
                  <a:latin typeface="微软雅黑" panose="020B0503020204020204" charset="-122"/>
                  <a:ea typeface="微软雅黑" panose="020B0503020204020204" charset="-122"/>
                </a:rPr>
                <a:t>13</a:t>
              </a:r>
              <a:r>
                <a:rPr lang="zh-CN" altLang="en-US" sz="1200">
                  <a:solidFill>
                    <a:srgbClr val="262626"/>
                  </a:solidFill>
                  <a:latin typeface="微软雅黑" panose="020B0503020204020204" charset="-122"/>
                  <a:ea typeface="微软雅黑" panose="020B0503020204020204" charset="-122"/>
                </a:rPr>
                <a:t>个卷积层，每层</a:t>
              </a:r>
              <a:r>
                <a:rPr lang="en-US" altLang="zh-CN" sz="1200">
                  <a:solidFill>
                    <a:srgbClr val="262626"/>
                  </a:solidFill>
                  <a:latin typeface="微软雅黑" panose="020B0503020204020204" charset="-122"/>
                  <a:ea typeface="微软雅黑" panose="020B0503020204020204" charset="-122"/>
                </a:rPr>
                <a:t>192</a:t>
              </a:r>
              <a:r>
                <a:rPr lang="zh-CN" altLang="en-US" sz="1200">
                  <a:solidFill>
                    <a:srgbClr val="262626"/>
                  </a:solidFill>
                  <a:latin typeface="微软雅黑" panose="020B0503020204020204" charset="-122"/>
                  <a:ea typeface="微软雅黑" panose="020B0503020204020204" charset="-122"/>
                </a:rPr>
                <a:t>个卷积核，每个卷积核</a:t>
              </a:r>
              <a:r>
                <a:rPr lang="en-US" altLang="zh-CN" sz="1200">
                  <a:solidFill>
                    <a:srgbClr val="262626"/>
                  </a:solidFill>
                  <a:latin typeface="微软雅黑" panose="020B0503020204020204" charset="-122"/>
                  <a:ea typeface="微软雅黑" panose="020B0503020204020204" charset="-122"/>
                </a:rPr>
                <a:t>3*3</a:t>
              </a:r>
              <a:r>
                <a:rPr lang="zh-CN" altLang="en-US" sz="1200">
                  <a:solidFill>
                    <a:srgbClr val="262626"/>
                  </a:solidFill>
                  <a:latin typeface="微软雅黑" panose="020B0503020204020204" charset="-122"/>
                  <a:ea typeface="微软雅黑" panose="020B0503020204020204" charset="-122"/>
                </a:rPr>
                <a:t>，参数个数</a:t>
              </a:r>
              <a:r>
                <a:rPr lang="en-US" altLang="zh-CN" sz="1200">
                  <a:solidFill>
                    <a:srgbClr val="262626"/>
                  </a:solidFill>
                  <a:latin typeface="微软雅黑" panose="020B0503020204020204" charset="-122"/>
                  <a:ea typeface="微软雅黑" panose="020B0503020204020204" charset="-122"/>
                </a:rPr>
                <a:t>800</a:t>
              </a:r>
              <a:r>
                <a:rPr lang="zh-CN" altLang="en-US" sz="1200">
                  <a:solidFill>
                    <a:srgbClr val="262626"/>
                  </a:solidFill>
                  <a:latin typeface="微软雅黑" panose="020B0503020204020204" charset="-122"/>
                  <a:ea typeface="微软雅黑" panose="020B0503020204020204" charset="-122"/>
                </a:rPr>
                <a:t>万</a:t>
              </a:r>
              <a:r>
                <a:rPr lang="en-US" altLang="zh-CN" sz="1200">
                  <a:solidFill>
                    <a:srgbClr val="262626"/>
                  </a:solidFill>
                  <a:latin typeface="微软雅黑" panose="020B0503020204020204" charset="-122"/>
                  <a:ea typeface="微软雅黑" panose="020B0503020204020204" charset="-122"/>
                </a:rPr>
                <a:t>+</a:t>
              </a:r>
              <a:endParaRPr lang="en-US" altLang="zh-CN" sz="1200">
                <a:solidFill>
                  <a:srgbClr val="262626"/>
                </a:solidFill>
                <a:latin typeface="微软雅黑" panose="020B0503020204020204" charset="-122"/>
                <a:ea typeface="微软雅黑" panose="020B0503020204020204" charset="-122"/>
              </a:endParaRPr>
            </a:p>
            <a:p>
              <a:pPr algn="just">
                <a:buFont typeface="Arial" panose="020B0604020202020204" pitchFamily="34" charset="0"/>
                <a:buNone/>
              </a:pPr>
              <a:r>
                <a:rPr lang="en-US" altLang="zh-CN" sz="1200">
                  <a:solidFill>
                    <a:srgbClr val="262626"/>
                  </a:solidFill>
                  <a:latin typeface="微软雅黑" panose="020B0503020204020204" charset="-122"/>
                  <a:ea typeface="微软雅黑" panose="020B0503020204020204" charset="-122"/>
                </a:rPr>
                <a:t>GPU  3ms/</a:t>
              </a:r>
              <a:r>
                <a:rPr lang="zh-CN" altLang="en-US" sz="1200">
                  <a:solidFill>
                    <a:srgbClr val="262626"/>
                  </a:solidFill>
                  <a:latin typeface="微软雅黑" panose="020B0503020204020204" charset="-122"/>
                  <a:ea typeface="微软雅黑" panose="020B0503020204020204" charset="-122"/>
                </a:rPr>
                <a:t>步</a:t>
              </a:r>
              <a:endParaRPr lang="en-US" altLang="zh-CN" sz="1200">
                <a:solidFill>
                  <a:srgbClr val="262626"/>
                </a:solidFill>
                <a:latin typeface="微软雅黑" panose="020B0503020204020204" charset="-122"/>
                <a:ea typeface="微软雅黑" panose="020B0503020204020204" charset="-122"/>
              </a:endParaRPr>
            </a:p>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预测准确率 </a:t>
              </a:r>
              <a:r>
                <a:rPr lang="en-US" altLang="zh-CN" sz="1200">
                  <a:solidFill>
                    <a:srgbClr val="262626"/>
                  </a:solidFill>
                  <a:latin typeface="微软雅黑" panose="020B0503020204020204" charset="-122"/>
                  <a:ea typeface="微软雅黑" panose="020B0503020204020204" charset="-122"/>
                </a:rPr>
                <a:t>57%</a:t>
              </a:r>
              <a:endParaRPr lang="zh-CN" altLang="en-US" sz="1200">
                <a:solidFill>
                  <a:srgbClr val="262626"/>
                </a:solidFill>
                <a:latin typeface="微软雅黑" panose="020B0503020204020204" charset="-122"/>
                <a:ea typeface="微软雅黑" panose="020B0503020204020204" charset="-122"/>
              </a:endParaRPr>
            </a:p>
          </p:txBody>
        </p:sp>
        <p:sp>
          <p:nvSpPr>
            <p:cNvPr id="31787" name="文本框 51"/>
            <p:cNvSpPr txBox="1">
              <a:spLocks noChangeArrowheads="1"/>
            </p:cNvSpPr>
            <p:nvPr/>
          </p:nvSpPr>
          <p:spPr bwMode="auto">
            <a:xfrm>
              <a:off x="-1" y="0"/>
              <a:ext cx="2903603" cy="290156"/>
            </a:xfrm>
            <a:prstGeom prst="rect">
              <a:avLst/>
            </a:prstGeom>
            <a:noFill/>
            <a:ln w="9525">
              <a:noFill/>
              <a:miter lim="800000"/>
            </a:ln>
          </p:spPr>
          <p:txBody>
            <a:bodyPr>
              <a:spAutoFit/>
            </a:bodyPr>
            <a:lstStyle/>
            <a:p>
              <a:pPr algn="just">
                <a:buFont typeface="Arial" panose="020B0604020202020204" pitchFamily="34" charset="0"/>
                <a:buNone/>
              </a:pPr>
              <a:r>
                <a:rPr lang="en-US" altLang="zh-CN" sz="1600" b="1">
                  <a:solidFill>
                    <a:srgbClr val="262626"/>
                  </a:solidFill>
                  <a:latin typeface="微软雅黑" panose="020B0503020204020204" charset="-122"/>
                  <a:ea typeface="微软雅黑" panose="020B0503020204020204" charset="-122"/>
                </a:rPr>
                <a:t>Policy Network</a:t>
              </a:r>
              <a:r>
                <a:rPr lang="zh-CN" altLang="en-US" sz="1600" b="1">
                  <a:solidFill>
                    <a:srgbClr val="262626"/>
                  </a:solidFill>
                  <a:latin typeface="微软雅黑" panose="020B0503020204020204" charset="-122"/>
                  <a:ea typeface="微软雅黑" panose="020B0503020204020204" charset="-122"/>
                </a:rPr>
                <a:t>（策略网络）</a:t>
              </a:r>
              <a:endParaRPr lang="zh-CN" altLang="en-US" sz="1600" b="1">
                <a:solidFill>
                  <a:srgbClr val="262626"/>
                </a:solidFill>
                <a:latin typeface="微软雅黑" panose="020B0503020204020204" charset="-122"/>
                <a:ea typeface="微软雅黑" panose="020B0503020204020204" charset="-122"/>
              </a:endParaRPr>
            </a:p>
          </p:txBody>
        </p:sp>
      </p:grpSp>
      <p:grpSp>
        <p:nvGrpSpPr>
          <p:cNvPr id="3" name="组合 55"/>
          <p:cNvGrpSpPr/>
          <p:nvPr/>
        </p:nvGrpSpPr>
        <p:grpSpPr bwMode="auto">
          <a:xfrm>
            <a:off x="6655435" y="4132580"/>
            <a:ext cx="2412365" cy="1253668"/>
            <a:chOff x="0" y="0"/>
            <a:chExt cx="3216211" cy="706738"/>
          </a:xfrm>
        </p:grpSpPr>
        <p:sp>
          <p:nvSpPr>
            <p:cNvPr id="31784" name="TextBox 35"/>
            <p:cNvSpPr txBox="1">
              <a:spLocks noChangeArrowheads="1"/>
            </p:cNvSpPr>
            <p:nvPr/>
          </p:nvSpPr>
          <p:spPr bwMode="auto">
            <a:xfrm>
              <a:off x="143" y="343038"/>
              <a:ext cx="3216068" cy="363700"/>
            </a:xfrm>
            <a:prstGeom prst="rect">
              <a:avLst/>
            </a:prstGeom>
            <a:noFill/>
            <a:ln w="9525">
              <a:noFill/>
              <a:miter lim="800000"/>
            </a:ln>
          </p:spPr>
          <p:txBody>
            <a:bodyPr>
              <a:spAutoFit/>
            </a:bodyPr>
            <a:lstStyle/>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在每个分支节点直接判断形势</a:t>
              </a:r>
              <a:endParaRPr lang="zh-CN" altLang="en-US" sz="1200">
                <a:solidFill>
                  <a:srgbClr val="262626"/>
                </a:solidFill>
                <a:latin typeface="微软雅黑" panose="020B0503020204020204" charset="-122"/>
                <a:ea typeface="微软雅黑" panose="020B0503020204020204" charset="-122"/>
              </a:endParaRPr>
            </a:p>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与</a:t>
              </a:r>
              <a:r>
                <a:rPr lang="en-US" altLang="zh-CN" sz="1200">
                  <a:solidFill>
                    <a:srgbClr val="262626"/>
                  </a:solidFill>
                  <a:latin typeface="微软雅黑" panose="020B0503020204020204" charset="-122"/>
                  <a:ea typeface="微软雅黑" panose="020B0503020204020204" charset="-122"/>
                </a:rPr>
                <a:t>Rollout</a:t>
              </a:r>
              <a:r>
                <a:rPr lang="zh-CN" altLang="en-US" sz="1200">
                  <a:solidFill>
                    <a:srgbClr val="262626"/>
                  </a:solidFill>
                  <a:latin typeface="微软雅黑" panose="020B0503020204020204" charset="-122"/>
                  <a:ea typeface="微软雅黑" panose="020B0503020204020204" charset="-122"/>
                </a:rPr>
                <a:t>随机模拟相结合，互为补充</a:t>
              </a:r>
              <a:endParaRPr lang="en-US" sz="1200">
                <a:solidFill>
                  <a:srgbClr val="262626"/>
                </a:solidFill>
                <a:latin typeface="微软雅黑" panose="020B0503020204020204" charset="-122"/>
                <a:ea typeface="微软雅黑" panose="020B0503020204020204" charset="-122"/>
              </a:endParaRPr>
            </a:p>
          </p:txBody>
        </p:sp>
        <p:sp>
          <p:nvSpPr>
            <p:cNvPr id="31785" name="文本框 57"/>
            <p:cNvSpPr txBox="1">
              <a:spLocks noChangeArrowheads="1"/>
            </p:cNvSpPr>
            <p:nvPr/>
          </p:nvSpPr>
          <p:spPr bwMode="auto">
            <a:xfrm>
              <a:off x="0" y="0"/>
              <a:ext cx="3153690" cy="328977"/>
            </a:xfrm>
            <a:prstGeom prst="rect">
              <a:avLst/>
            </a:prstGeom>
            <a:noFill/>
            <a:ln w="9525">
              <a:noFill/>
              <a:miter lim="800000"/>
            </a:ln>
          </p:spPr>
          <p:txBody>
            <a:bodyPr>
              <a:spAutoFit/>
            </a:bodyPr>
            <a:lstStyle/>
            <a:p>
              <a:pPr algn="just">
                <a:buFont typeface="Arial" panose="020B0604020202020204" pitchFamily="34" charset="0"/>
                <a:buNone/>
              </a:pPr>
              <a:r>
                <a:rPr lang="en-US" altLang="zh-CN" sz="1600" b="1">
                  <a:solidFill>
                    <a:srgbClr val="262626"/>
                  </a:solidFill>
                  <a:latin typeface="微软雅黑" panose="020B0503020204020204" charset="-122"/>
                  <a:ea typeface="微软雅黑" panose="020B0503020204020204" charset="-122"/>
                </a:rPr>
                <a:t>Value Network</a:t>
              </a:r>
              <a:r>
                <a:rPr lang="zh-CN" altLang="en-US" sz="1600" b="1">
                  <a:solidFill>
                    <a:srgbClr val="262626"/>
                  </a:solidFill>
                  <a:latin typeface="微软雅黑" panose="020B0503020204020204" charset="-122"/>
                  <a:ea typeface="微软雅黑" panose="020B0503020204020204" charset="-122"/>
                </a:rPr>
                <a:t>（价值网络）</a:t>
              </a:r>
              <a:endParaRPr lang="zh-CN" altLang="en-US" sz="1600" b="1">
                <a:solidFill>
                  <a:srgbClr val="262626"/>
                </a:solidFill>
                <a:latin typeface="微软雅黑" panose="020B0503020204020204" charset="-122"/>
                <a:ea typeface="微软雅黑" panose="020B0503020204020204" charset="-122"/>
              </a:endParaRPr>
            </a:p>
          </p:txBody>
        </p:sp>
      </p:grpSp>
      <p:grpSp>
        <p:nvGrpSpPr>
          <p:cNvPr id="4" name="组合 58"/>
          <p:cNvGrpSpPr/>
          <p:nvPr/>
        </p:nvGrpSpPr>
        <p:grpSpPr bwMode="auto">
          <a:xfrm>
            <a:off x="249555" y="1192530"/>
            <a:ext cx="2211070" cy="1711940"/>
            <a:chOff x="0" y="0"/>
            <a:chExt cx="2947419" cy="1129661"/>
          </a:xfrm>
        </p:grpSpPr>
        <p:sp>
          <p:nvSpPr>
            <p:cNvPr id="31782" name="TextBox 35"/>
            <p:cNvSpPr txBox="1">
              <a:spLocks noChangeArrowheads="1"/>
            </p:cNvSpPr>
            <p:nvPr/>
          </p:nvSpPr>
          <p:spPr bwMode="auto">
            <a:xfrm>
              <a:off x="0" y="338554"/>
              <a:ext cx="2947419" cy="791107"/>
            </a:xfrm>
            <a:prstGeom prst="rect">
              <a:avLst/>
            </a:prstGeom>
            <a:noFill/>
            <a:ln w="9525">
              <a:noFill/>
              <a:miter lim="800000"/>
            </a:ln>
          </p:spPr>
          <p:txBody>
            <a:bodyPr>
              <a:spAutoFit/>
            </a:bodyPr>
            <a:lstStyle/>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给胜率高的点分配更多的计算力</a:t>
              </a:r>
              <a:endParaRPr lang="zh-CN" altLang="en-US" sz="1200">
                <a:solidFill>
                  <a:srgbClr val="262626"/>
                </a:solidFill>
                <a:latin typeface="微软雅黑" panose="020B0503020204020204" charset="-122"/>
                <a:ea typeface="微软雅黑" panose="020B0503020204020204" charset="-122"/>
              </a:endParaRPr>
            </a:p>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任意时间算法，计算越多越精确</a:t>
              </a:r>
              <a:endParaRPr lang="en-US" altLang="zh-CN" sz="1200">
                <a:solidFill>
                  <a:srgbClr val="262626"/>
                </a:solidFill>
                <a:latin typeface="微软雅黑" panose="020B0503020204020204" charset="-122"/>
                <a:ea typeface="微软雅黑" panose="020B0503020204020204" charset="-122"/>
              </a:endParaRPr>
            </a:p>
            <a:p>
              <a:pPr algn="just">
                <a:buFont typeface="Arial" panose="020B0604020202020204" pitchFamily="34" charset="0"/>
                <a:buNone/>
              </a:pPr>
              <a:r>
                <a:rPr lang="en-US" altLang="zh-CN" sz="1200">
                  <a:solidFill>
                    <a:srgbClr val="262626"/>
                  </a:solidFill>
                  <a:latin typeface="微软雅黑" panose="020B0503020204020204" charset="-122"/>
                  <a:ea typeface="微软雅黑" panose="020B0503020204020204" charset="-122"/>
                </a:rPr>
                <a:t>1</a:t>
              </a:r>
              <a:r>
                <a:rPr lang="zh-CN" altLang="en-US" sz="1200">
                  <a:solidFill>
                    <a:srgbClr val="262626"/>
                  </a:solidFill>
                  <a:latin typeface="微软雅黑" panose="020B0503020204020204" charset="-122"/>
                  <a:ea typeface="微软雅黑" panose="020B0503020204020204" charset="-122"/>
                </a:rPr>
                <a:t>、选取  </a:t>
              </a:r>
              <a:r>
                <a:rPr lang="en-US" altLang="zh-CN" sz="1200">
                  <a:solidFill>
                    <a:srgbClr val="262626"/>
                  </a:solidFill>
                  <a:latin typeface="微软雅黑" panose="020B0503020204020204" charset="-122"/>
                  <a:ea typeface="微软雅黑" panose="020B0503020204020204" charset="-122"/>
                </a:rPr>
                <a:t>2</a:t>
              </a:r>
              <a:r>
                <a:rPr lang="zh-CN" altLang="en-US" sz="1200">
                  <a:solidFill>
                    <a:srgbClr val="262626"/>
                  </a:solidFill>
                  <a:latin typeface="微软雅黑" panose="020B0503020204020204" charset="-122"/>
                  <a:ea typeface="微软雅黑" panose="020B0503020204020204" charset="-122"/>
                </a:rPr>
                <a:t>、展开  </a:t>
              </a:r>
              <a:r>
                <a:rPr lang="en-US" altLang="zh-CN" sz="1200">
                  <a:solidFill>
                    <a:srgbClr val="262626"/>
                  </a:solidFill>
                  <a:latin typeface="微软雅黑" panose="020B0503020204020204" charset="-122"/>
                  <a:ea typeface="微软雅黑" panose="020B0503020204020204" charset="-122"/>
                </a:rPr>
                <a:t>3</a:t>
              </a:r>
              <a:r>
                <a:rPr lang="zh-CN" altLang="en-US" sz="1200">
                  <a:solidFill>
                    <a:srgbClr val="262626"/>
                  </a:solidFill>
                  <a:latin typeface="微软雅黑" panose="020B0503020204020204" charset="-122"/>
                  <a:ea typeface="微软雅黑" panose="020B0503020204020204" charset="-122"/>
                </a:rPr>
                <a:t>、评估  </a:t>
              </a:r>
              <a:r>
                <a:rPr lang="en-US" altLang="zh-CN" sz="1200">
                  <a:solidFill>
                    <a:srgbClr val="262626"/>
                  </a:solidFill>
                  <a:latin typeface="微软雅黑" panose="020B0503020204020204" charset="-122"/>
                  <a:ea typeface="微软雅黑" panose="020B0503020204020204" charset="-122"/>
                </a:rPr>
                <a:t>4</a:t>
              </a:r>
              <a:r>
                <a:rPr lang="zh-CN" altLang="en-US" sz="1200">
                  <a:solidFill>
                    <a:srgbClr val="262626"/>
                  </a:solidFill>
                  <a:latin typeface="微软雅黑" panose="020B0503020204020204" charset="-122"/>
                  <a:ea typeface="微软雅黑" panose="020B0503020204020204" charset="-122"/>
                </a:rPr>
                <a:t>、倒传</a:t>
              </a:r>
              <a:endParaRPr lang="zh-CN" altLang="en-US" sz="1200">
                <a:solidFill>
                  <a:srgbClr val="262626"/>
                </a:solidFill>
                <a:latin typeface="微软雅黑" panose="020B0503020204020204" charset="-122"/>
                <a:ea typeface="微软雅黑" panose="020B0503020204020204" charset="-122"/>
              </a:endParaRPr>
            </a:p>
          </p:txBody>
        </p:sp>
        <p:sp>
          <p:nvSpPr>
            <p:cNvPr id="31783" name="文本框 60"/>
            <p:cNvSpPr txBox="1">
              <a:spLocks noChangeArrowheads="1"/>
            </p:cNvSpPr>
            <p:nvPr/>
          </p:nvSpPr>
          <p:spPr bwMode="auto">
            <a:xfrm>
              <a:off x="25029" y="0"/>
              <a:ext cx="2919216" cy="385078"/>
            </a:xfrm>
            <a:prstGeom prst="rect">
              <a:avLst/>
            </a:prstGeom>
            <a:noFill/>
            <a:ln w="9525">
              <a:noFill/>
              <a:miter lim="800000"/>
            </a:ln>
          </p:spPr>
          <p:txBody>
            <a:bodyPr wrap="square">
              <a:spAutoFit/>
            </a:bodyPr>
            <a:lstStyle/>
            <a:p>
              <a:pPr algn="just">
                <a:buFont typeface="Arial" panose="020B0604020202020204" pitchFamily="34" charset="0"/>
                <a:buNone/>
              </a:pPr>
              <a:r>
                <a:rPr lang="en-US" altLang="zh-CN" sz="1600" b="1">
                  <a:solidFill>
                    <a:srgbClr val="262626"/>
                  </a:solidFill>
                  <a:latin typeface="微软雅黑" panose="020B0503020204020204" charset="-122"/>
                  <a:ea typeface="微软雅黑" panose="020B0503020204020204" charset="-122"/>
                </a:rPr>
                <a:t>MCTS</a:t>
              </a:r>
              <a:r>
                <a:rPr lang="zh-CN" altLang="en-US" sz="1600" b="1">
                  <a:solidFill>
                    <a:srgbClr val="262626"/>
                  </a:solidFill>
                  <a:latin typeface="微软雅黑" panose="020B0503020204020204" charset="-122"/>
                  <a:ea typeface="微软雅黑" panose="020B0503020204020204" charset="-122"/>
                </a:rPr>
                <a:t>（蒙特卡洛树搜索）</a:t>
              </a:r>
              <a:endParaRPr lang="zh-CN" altLang="en-US" sz="1600" b="1">
                <a:solidFill>
                  <a:srgbClr val="262626"/>
                </a:solidFill>
                <a:latin typeface="微软雅黑" panose="020B0503020204020204" charset="-122"/>
                <a:ea typeface="微软雅黑" panose="020B0503020204020204" charset="-122"/>
              </a:endParaRPr>
            </a:p>
          </p:txBody>
        </p:sp>
      </p:grpSp>
      <p:grpSp>
        <p:nvGrpSpPr>
          <p:cNvPr id="5" name="组合 64"/>
          <p:cNvGrpSpPr/>
          <p:nvPr/>
        </p:nvGrpSpPr>
        <p:grpSpPr bwMode="auto">
          <a:xfrm>
            <a:off x="325755" y="4214495"/>
            <a:ext cx="2139315" cy="1522237"/>
            <a:chOff x="91812" y="0"/>
            <a:chExt cx="2852433" cy="744422"/>
          </a:xfrm>
        </p:grpSpPr>
        <p:sp>
          <p:nvSpPr>
            <p:cNvPr id="31780" name="TextBox 35"/>
            <p:cNvSpPr txBox="1">
              <a:spLocks noChangeArrowheads="1"/>
            </p:cNvSpPr>
            <p:nvPr/>
          </p:nvSpPr>
          <p:spPr bwMode="auto">
            <a:xfrm>
              <a:off x="123066" y="338553"/>
              <a:ext cx="2581237" cy="405869"/>
            </a:xfrm>
            <a:prstGeom prst="rect">
              <a:avLst/>
            </a:prstGeom>
            <a:noFill/>
            <a:ln w="9525">
              <a:noFill/>
              <a:miter lim="800000"/>
            </a:ln>
          </p:spPr>
          <p:txBody>
            <a:bodyPr>
              <a:spAutoFit/>
            </a:bodyPr>
            <a:lstStyle/>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通过随机模拟走子胜率来判定形势</a:t>
              </a:r>
              <a:endParaRPr lang="zh-CN" altLang="en-US" sz="1200">
                <a:solidFill>
                  <a:srgbClr val="262626"/>
                </a:solidFill>
                <a:latin typeface="微软雅黑" panose="020B0503020204020204" charset="-122"/>
                <a:ea typeface="微软雅黑" panose="020B0503020204020204" charset="-122"/>
              </a:endParaRPr>
            </a:p>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速度很快（</a:t>
              </a:r>
              <a:r>
                <a:rPr lang="en-US" altLang="zh-CN" sz="1200">
                  <a:solidFill>
                    <a:srgbClr val="262626"/>
                  </a:solidFill>
                  <a:latin typeface="微软雅黑" panose="020B0503020204020204" charset="-122"/>
                  <a:ea typeface="微软雅黑" panose="020B0503020204020204" charset="-122"/>
                </a:rPr>
                <a:t>1ms/</a:t>
              </a:r>
              <a:r>
                <a:rPr lang="zh-CN" altLang="en-US" sz="1200">
                  <a:solidFill>
                    <a:srgbClr val="262626"/>
                  </a:solidFill>
                  <a:latin typeface="微软雅黑" panose="020B0503020204020204" charset="-122"/>
                  <a:ea typeface="微软雅黑" panose="020B0503020204020204" charset="-122"/>
                </a:rPr>
                <a:t>盘）</a:t>
              </a:r>
              <a:endParaRPr lang="zh-CN" altLang="en-US" sz="1200">
                <a:solidFill>
                  <a:srgbClr val="262626"/>
                </a:solidFill>
                <a:latin typeface="微软雅黑" panose="020B0503020204020204" charset="-122"/>
                <a:ea typeface="微软雅黑" panose="020B0503020204020204" charset="-122"/>
              </a:endParaRPr>
            </a:p>
            <a:p>
              <a:pPr algn="just">
                <a:buFont typeface="Arial" panose="020B0604020202020204" pitchFamily="34" charset="0"/>
                <a:buNone/>
              </a:pPr>
              <a:r>
                <a:rPr lang="zh-CN" altLang="en-US" sz="1200">
                  <a:solidFill>
                    <a:srgbClr val="262626"/>
                  </a:solidFill>
                  <a:latin typeface="微软雅黑" panose="020B0503020204020204" charset="-122"/>
                  <a:ea typeface="微软雅黑" panose="020B0503020204020204" charset="-122"/>
                </a:rPr>
                <a:t>随机性与合理性的平衡</a:t>
              </a:r>
              <a:endParaRPr lang="zh-CN" altLang="en-US" sz="1200">
                <a:solidFill>
                  <a:srgbClr val="262626"/>
                </a:solidFill>
                <a:latin typeface="微软雅黑" panose="020B0503020204020204" charset="-122"/>
                <a:ea typeface="微软雅黑" panose="020B0503020204020204" charset="-122"/>
              </a:endParaRPr>
            </a:p>
          </p:txBody>
        </p:sp>
        <p:sp>
          <p:nvSpPr>
            <p:cNvPr id="31781" name="文本框 66"/>
            <p:cNvSpPr txBox="1">
              <a:spLocks noChangeArrowheads="1"/>
            </p:cNvSpPr>
            <p:nvPr/>
          </p:nvSpPr>
          <p:spPr bwMode="auto">
            <a:xfrm>
              <a:off x="91812" y="0"/>
              <a:ext cx="2852433" cy="285382"/>
            </a:xfrm>
            <a:prstGeom prst="rect">
              <a:avLst/>
            </a:prstGeom>
            <a:noFill/>
            <a:ln w="9525">
              <a:noFill/>
              <a:miter lim="800000"/>
            </a:ln>
          </p:spPr>
          <p:txBody>
            <a:bodyPr>
              <a:spAutoFit/>
            </a:bodyPr>
            <a:lstStyle/>
            <a:p>
              <a:pPr algn="just">
                <a:buFont typeface="Arial" panose="020B0604020202020204" pitchFamily="34" charset="0"/>
                <a:buNone/>
              </a:pPr>
              <a:r>
                <a:rPr lang="en-US" altLang="zh-CN" sz="1600" b="1">
                  <a:solidFill>
                    <a:srgbClr val="262626"/>
                  </a:solidFill>
                  <a:latin typeface="微软雅黑" panose="020B0503020204020204" charset="-122"/>
                  <a:ea typeface="微软雅黑" panose="020B0503020204020204" charset="-122"/>
                </a:rPr>
                <a:t>Rollout</a:t>
              </a:r>
              <a:r>
                <a:rPr lang="zh-CN" altLang="en-US" sz="1600" b="1">
                  <a:solidFill>
                    <a:srgbClr val="262626"/>
                  </a:solidFill>
                  <a:latin typeface="微软雅黑" panose="020B0503020204020204" charset="-122"/>
                  <a:ea typeface="微软雅黑" panose="020B0503020204020204" charset="-122"/>
                </a:rPr>
                <a:t>（随机模拟走子）</a:t>
              </a:r>
              <a:endParaRPr lang="zh-CN" altLang="en-US" sz="1600" b="1">
                <a:solidFill>
                  <a:srgbClr val="262626"/>
                </a:solidFill>
                <a:latin typeface="微软雅黑" panose="020B0503020204020204" charset="-122"/>
                <a:ea typeface="微软雅黑" panose="020B0503020204020204" charset="-122"/>
              </a:endParaRPr>
            </a:p>
          </p:txBody>
        </p:sp>
      </p:grpSp>
      <p:pic>
        <p:nvPicPr>
          <p:cNvPr id="31776" name="Picture 4" descr="http://static.open-open.com/lib/uploadImg/20160204/20160204092239_158.jpg"/>
          <p:cNvPicPr>
            <a:picLocks noChangeAspect="1" noChangeArrowheads="1"/>
          </p:cNvPicPr>
          <p:nvPr/>
        </p:nvPicPr>
        <p:blipFill>
          <a:blip r:embed="rId6" cstate="print"/>
          <a:srcRect/>
          <a:stretch>
            <a:fillRect/>
          </a:stretch>
        </p:blipFill>
        <p:spPr bwMode="auto">
          <a:xfrm>
            <a:off x="2462213" y="1552576"/>
            <a:ext cx="2411016" cy="1433513"/>
          </a:xfrm>
          <a:prstGeom prst="rect">
            <a:avLst/>
          </a:prstGeom>
          <a:noFill/>
          <a:ln w="9525">
            <a:noFill/>
            <a:miter lim="800000"/>
            <a:headEnd/>
            <a:tailEnd/>
          </a:ln>
        </p:spPr>
      </p:pic>
      <p:pic>
        <p:nvPicPr>
          <p:cNvPr id="31777" name="Picture 2"/>
          <p:cNvPicPr>
            <a:picLocks noChangeAspect="1" noChangeArrowheads="1"/>
          </p:cNvPicPr>
          <p:nvPr/>
        </p:nvPicPr>
        <p:blipFill>
          <a:blip r:embed="rId7"/>
          <a:srcRect/>
          <a:stretch>
            <a:fillRect/>
          </a:stretch>
        </p:blipFill>
        <p:spPr bwMode="auto">
          <a:xfrm>
            <a:off x="4895850" y="1390650"/>
            <a:ext cx="1551385" cy="2058988"/>
          </a:xfrm>
          <a:prstGeom prst="rect">
            <a:avLst/>
          </a:prstGeom>
          <a:noFill/>
          <a:ln w="9525">
            <a:noFill/>
            <a:miter lim="800000"/>
            <a:headEnd/>
            <a:tailEnd/>
          </a:ln>
        </p:spPr>
      </p:pic>
      <p:pic>
        <p:nvPicPr>
          <p:cNvPr id="31778" name="图片 59" descr="value.jpg"/>
          <p:cNvPicPr>
            <a:picLocks noChangeAspect="1"/>
          </p:cNvPicPr>
          <p:nvPr/>
        </p:nvPicPr>
        <p:blipFill>
          <a:blip r:embed="rId8"/>
          <a:srcRect/>
          <a:stretch>
            <a:fillRect/>
          </a:stretch>
        </p:blipFill>
        <p:spPr bwMode="auto">
          <a:xfrm>
            <a:off x="5132785" y="4287839"/>
            <a:ext cx="1326356" cy="1952625"/>
          </a:xfrm>
          <a:prstGeom prst="rect">
            <a:avLst/>
          </a:prstGeom>
          <a:noFill/>
          <a:ln w="9525">
            <a:noFill/>
            <a:miter lim="800000"/>
            <a:headEnd/>
            <a:tailEnd/>
          </a:ln>
        </p:spPr>
      </p:pic>
      <p:pic>
        <p:nvPicPr>
          <p:cNvPr id="31779" name="图片 60" descr="mcts.jpg"/>
          <p:cNvPicPr>
            <a:picLocks noChangeAspect="1"/>
          </p:cNvPicPr>
          <p:nvPr/>
        </p:nvPicPr>
        <p:blipFill>
          <a:blip r:embed="rId9"/>
          <a:srcRect/>
          <a:stretch>
            <a:fillRect/>
          </a:stretch>
        </p:blipFill>
        <p:spPr bwMode="auto">
          <a:xfrm>
            <a:off x="2468166" y="4994276"/>
            <a:ext cx="2661047" cy="1235075"/>
          </a:xfrm>
          <a:prstGeom prst="rect">
            <a:avLst/>
          </a:prstGeom>
          <a:noFill/>
          <a:ln w="9525">
            <a:noFill/>
            <a:miter lim="800000"/>
            <a:headEnd/>
            <a:tailEnd/>
          </a:ln>
        </p:spPr>
      </p:pic>
    </p:spTree>
  </p:cSld>
  <p:clrMapOvr>
    <a:masterClrMapping/>
  </p:clrMapOvr>
  <p:transition advTm="2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
          <p:cNvSpPr>
            <a:spLocks noGrp="1"/>
          </p:cNvSpPr>
          <p:nvPr>
            <p:ph type="title" idx="4294967295"/>
          </p:nvPr>
        </p:nvSpPr>
        <p:spPr>
          <a:xfrm>
            <a:off x="0" y="274955"/>
            <a:ext cx="8229600" cy="514350"/>
          </a:xfrm>
          <a:prstGeom prst="rect">
            <a:avLst/>
          </a:prstGeom>
        </p:spPr>
        <p:txBody>
          <a:bodyPr lIns="0" tIns="0" rIns="0" bIns="0">
            <a:normAutofit fontScale="90000"/>
          </a:bodyPr>
          <a:lstStyle/>
          <a:p>
            <a:pPr lvl="0">
              <a:defRPr sz="1800"/>
            </a:pPr>
            <a:r>
              <a:rPr sz="4400" dirty="0" err="1"/>
              <a:t>N</a:t>
            </a:r>
            <a:r>
              <a:rPr sz="4400" dirty="0" err="1">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皇后问题</a:t>
            </a:r>
            <a:endParaRPr sz="4400"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21" name="Shape 21"/>
          <p:cNvSpPr>
            <a:spLocks noGrp="1"/>
          </p:cNvSpPr>
          <p:nvPr>
            <p:ph type="body" idx="4294967295"/>
          </p:nvPr>
        </p:nvSpPr>
        <p:spPr>
          <a:xfrm>
            <a:off x="482885" y="1487185"/>
            <a:ext cx="8229600" cy="4525963"/>
          </a:xfrm>
          <a:prstGeom prst="rect">
            <a:avLst/>
          </a:prstGeom>
        </p:spPr>
        <p:txBody>
          <a:bodyPr lIns="0" tIns="0" rIns="0" bIns="0">
            <a:normAutofit/>
          </a:bodyPr>
          <a:lstStyle/>
          <a:p>
            <a:pPr marL="0" lvl="0" indent="0">
              <a:spcBef>
                <a:spcPts val="0"/>
              </a:spcBef>
              <a:buSzTx/>
              <a:buNone/>
              <a:defRPr sz="1800"/>
            </a:pPr>
            <a:r>
              <a:rPr lang="zh-CN" altLang="en-US" sz="2200" b="1" dirty="0" smtClean="0">
                <a:latin typeface="+mj-lt"/>
                <a:sym typeface="楷体_GB2312"/>
              </a:rPr>
              <a:t>在</a:t>
            </a:r>
            <a:r>
              <a:rPr lang="zh-CN" altLang="en-US" sz="2200" b="1" dirty="0" smtClean="0">
                <a:latin typeface="+mj-lt"/>
              </a:rPr>
              <a:t>n×n</a:t>
            </a:r>
            <a:r>
              <a:rPr lang="zh-CN" altLang="en-US" sz="2200" b="1" dirty="0" smtClean="0">
                <a:latin typeface="+mj-lt"/>
                <a:sym typeface="楷体_GB2312"/>
              </a:rPr>
              <a:t>格的棋盘上放置彼此不受攻击的</a:t>
            </a:r>
            <a:r>
              <a:rPr lang="zh-CN" altLang="en-US" sz="2200" b="1" dirty="0" smtClean="0">
                <a:latin typeface="+mj-lt"/>
              </a:rPr>
              <a:t>n</a:t>
            </a:r>
            <a:r>
              <a:rPr lang="zh-CN" altLang="en-US" sz="2200" b="1" dirty="0" smtClean="0">
                <a:latin typeface="+mj-lt"/>
                <a:sym typeface="楷体_GB2312"/>
              </a:rPr>
              <a:t>个皇后。按照国际象棋的规则，皇后可以攻击与之处在同一行或同一列或同一斜线上的棋子。</a:t>
            </a:r>
            <a:endParaRPr lang="zh-CN" altLang="en-US" sz="2200" b="1" dirty="0" smtClean="0">
              <a:latin typeface="+mj-lt"/>
              <a:sym typeface="楷体_GB2312"/>
            </a:endParaRPr>
          </a:p>
          <a:p>
            <a:pPr marL="0" lvl="0" indent="0">
              <a:spcBef>
                <a:spcPts val="0"/>
              </a:spcBef>
              <a:buSzTx/>
              <a:buNone/>
              <a:defRPr sz="1800"/>
            </a:pPr>
            <a:r>
              <a:rPr lang="zh-CN" altLang="en-US" sz="2200" b="1" dirty="0" smtClean="0">
                <a:latin typeface="+mj-lt"/>
              </a:rPr>
              <a:t>n</a:t>
            </a:r>
            <a:r>
              <a:rPr lang="zh-CN" altLang="en-US" sz="2200" b="1" dirty="0" smtClean="0">
                <a:latin typeface="+mj-lt"/>
                <a:sym typeface="楷体_GB2312"/>
              </a:rPr>
              <a:t>后问题等价于在</a:t>
            </a:r>
            <a:r>
              <a:rPr lang="zh-CN" altLang="en-US" sz="2200" b="1" dirty="0" smtClean="0">
                <a:latin typeface="+mj-lt"/>
              </a:rPr>
              <a:t>n×n</a:t>
            </a:r>
            <a:r>
              <a:rPr lang="zh-CN" altLang="en-US" sz="2200" b="1" dirty="0" smtClean="0">
                <a:latin typeface="+mj-lt"/>
                <a:sym typeface="楷体_GB2312"/>
              </a:rPr>
              <a:t>格的棋盘上放置</a:t>
            </a:r>
            <a:r>
              <a:rPr lang="zh-CN" altLang="en-US" sz="2200" b="1" dirty="0" smtClean="0">
                <a:latin typeface="+mj-lt"/>
              </a:rPr>
              <a:t>n</a:t>
            </a:r>
            <a:r>
              <a:rPr lang="zh-CN" altLang="en-US" sz="2200" b="1" dirty="0" smtClean="0">
                <a:latin typeface="+mj-lt"/>
                <a:sym typeface="楷体_GB2312"/>
              </a:rPr>
              <a:t>个皇后，任何</a:t>
            </a:r>
            <a:r>
              <a:rPr lang="zh-CN" altLang="en-US" sz="2200" b="1" dirty="0" smtClean="0">
                <a:latin typeface="+mj-lt"/>
              </a:rPr>
              <a:t>2</a:t>
            </a:r>
            <a:r>
              <a:rPr lang="zh-CN" altLang="en-US" sz="2200" b="1" dirty="0" smtClean="0">
                <a:latin typeface="+mj-lt"/>
                <a:sym typeface="楷体_GB2312"/>
              </a:rPr>
              <a:t>个皇后不放在同一行或同一列或同一斜线上。</a:t>
            </a:r>
            <a:endParaRPr lang="en-US" altLang="zh-CN" sz="2200" b="1" dirty="0" smtClean="0">
              <a:latin typeface="+mj-lt"/>
              <a:sym typeface="楷体_GB2312"/>
            </a:endParaRPr>
          </a:p>
          <a:p>
            <a:pPr marL="0" lvl="0" indent="0">
              <a:spcBef>
                <a:spcPts val="0"/>
              </a:spcBef>
              <a:buSzTx/>
              <a:buNone/>
              <a:defRPr sz="1800"/>
            </a:pPr>
            <a:endParaRPr lang="zh-CN" altLang="en-US" sz="2200" b="1" dirty="0" smtClean="0">
              <a:latin typeface="+mj-lt"/>
              <a:sym typeface="楷体_GB2312"/>
            </a:endParaRPr>
          </a:p>
          <a:p>
            <a:pPr marL="0" lvl="0" indent="0">
              <a:spcBef>
                <a:spcPts val="0"/>
              </a:spcBef>
              <a:buSzTx/>
              <a:buNone/>
              <a:defRPr sz="1800"/>
            </a:pPr>
            <a:r>
              <a:rPr lang="zh-CN" altLang="en-US" sz="2200" b="1" dirty="0" smtClean="0">
                <a:latin typeface="+mj-lt"/>
                <a:sym typeface="楷体_GB2312"/>
              </a:rPr>
              <a:t>n＝1 显而易见。n＝2、3，问题无解。n&gt;=4 时，以4后为例</a:t>
            </a:r>
            <a:endParaRPr lang="zh-CN" altLang="en-US" sz="2200" b="1" dirty="0">
              <a:latin typeface="+mj-lt"/>
              <a:sym typeface="楷体_GB2312"/>
            </a:endParaRPr>
          </a:p>
        </p:txBody>
      </p:sp>
      <p:pic>
        <p:nvPicPr>
          <p:cNvPr id="22" name="image.pdf"/>
          <p:cNvPicPr/>
          <p:nvPr/>
        </p:nvPicPr>
        <p:blipFill>
          <a:blip r:embed="rId1" cstate="print"/>
          <a:stretch>
            <a:fillRect/>
          </a:stretch>
        </p:blipFill>
        <p:spPr>
          <a:xfrm>
            <a:off x="990600" y="4216692"/>
            <a:ext cx="3352800" cy="1457325"/>
          </a:xfrm>
          <a:prstGeom prst="rect">
            <a:avLst/>
          </a:prstGeom>
          <a:ln w="12700">
            <a:miter lim="400000"/>
            <a:headEnd/>
            <a:tailEnd/>
          </a:ln>
        </p:spPr>
      </p:pic>
      <p:sp>
        <p:nvSpPr>
          <p:cNvPr id="23" name="Shape 23"/>
          <p:cNvSpPr/>
          <p:nvPr/>
        </p:nvSpPr>
        <p:spPr>
          <a:xfrm>
            <a:off x="1219199" y="6019800"/>
            <a:ext cx="2785404" cy="447041"/>
          </a:xfrm>
          <a:prstGeom prst="rect">
            <a:avLst/>
          </a:prstGeom>
          <a:ln w="12700">
            <a:miter lim="400000"/>
          </a:ln>
        </p:spPr>
        <p:txBody>
          <a:bodyPr wrap="none" lIns="45719" rIns="45719">
            <a:spAutoFit/>
          </a:bodyPr>
          <a:lstStyle/>
          <a:p>
            <a:pPr lvl="0"/>
            <a:r>
              <a:rPr sz="2000"/>
              <a:t>4</a:t>
            </a:r>
            <a:r>
              <a:rPr sz="20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后问题的两种无效布局</a:t>
            </a:r>
            <a:endParaRPr sz="20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24" name="Shape 24"/>
          <p:cNvSpPr/>
          <p:nvPr/>
        </p:nvSpPr>
        <p:spPr>
          <a:xfrm>
            <a:off x="5334000" y="5943600"/>
            <a:ext cx="3429000" cy="510540"/>
          </a:xfrm>
          <a:prstGeom prst="rect">
            <a:avLst/>
          </a:prstGeom>
          <a:ln w="12700">
            <a:miter lim="400000"/>
          </a:ln>
        </p:spPr>
        <p:txBody>
          <a:bodyPr lIns="45719" rIns="45719">
            <a:spAutoFit/>
          </a:bodyPr>
          <a:lstStyle/>
          <a:p>
            <a:pPr marL="342900" lvl="0" indent="-342900">
              <a:spcBef>
                <a:spcPts val="500"/>
              </a:spcBef>
            </a:pPr>
            <a:r>
              <a:rPr sz="2400"/>
              <a:t>4</a:t>
            </a:r>
            <a:r>
              <a:rPr sz="24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后问题的一个有效布局</a:t>
            </a:r>
            <a:endParaRPr sz="24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25" name="image.pdf"/>
          <p:cNvPicPr/>
          <p:nvPr/>
        </p:nvPicPr>
        <p:blipFill>
          <a:blip r:embed="rId2" cstate="print"/>
          <a:stretch>
            <a:fillRect/>
          </a:stretch>
        </p:blipFill>
        <p:spPr>
          <a:xfrm>
            <a:off x="6096000" y="4216692"/>
            <a:ext cx="1447800" cy="1258888"/>
          </a:xfrm>
          <a:prstGeom prst="rect">
            <a:avLst/>
          </a:prstGeom>
          <a:ln w="12700">
            <a:miter lim="400000"/>
            <a:headEnd/>
            <a:tailEnd/>
          </a:ln>
        </p:spPr>
      </p:pic>
      <p:sp>
        <p:nvSpPr>
          <p:cNvPr id="2" name="灯片编号占位符 1"/>
          <p:cNvSpPr>
            <a:spLocks noGrp="1"/>
          </p:cNvSpPr>
          <p:nvPr>
            <p:ph type="sldNum" sz="quarter" idx="2"/>
          </p:nvPr>
        </p:nvSpPr>
        <p:spPr/>
        <p:txBody>
          <a:bodyPr/>
          <a:p>
            <a:pPr lvl="0"/>
            <a:fld id="{86CB4B4D-7CA3-9044-876B-883B54F8677D}" type="slidenum">
              <a:rPr/>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5" name="页脚占位符 4"/>
          <p:cNvSpPr>
            <a:spLocks noGrp="1"/>
          </p:cNvSpPr>
          <p:nvPr>
            <p:ph type="ftr" sz="quarter" idx="11"/>
          </p:nvPr>
        </p:nvSpPr>
        <p:spPr/>
        <p:txBody>
          <a:bodyPr/>
          <a:p>
            <a:pPr>
              <a:defRPr/>
            </a:pPr>
            <a:r>
              <a:rPr lang="en-US"/>
              <a:t>高级算法设计与分析 卢亚辉</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828800" y="260985"/>
            <a:ext cx="4191000" cy="487363"/>
          </a:xfrm>
        </p:spPr>
        <p:txBody>
          <a:bodyPr/>
          <a:lstStyle/>
          <a:p>
            <a:pPr eaLnBrk="1" hangingPunct="1"/>
            <a:r>
              <a:rPr lang="zh-CN" altLang="en-US" sz="3200" dirty="0"/>
              <a:t>解空间</a:t>
            </a:r>
            <a:endParaRPr lang="zh-CN" altLang="en-US" sz="3200" dirty="0"/>
          </a:p>
        </p:txBody>
      </p:sp>
      <p:sp>
        <p:nvSpPr>
          <p:cNvPr id="15363" name="Rectangle 3"/>
          <p:cNvSpPr>
            <a:spLocks noGrp="1" noChangeArrowheads="1"/>
          </p:cNvSpPr>
          <p:nvPr>
            <p:ph idx="1"/>
          </p:nvPr>
        </p:nvSpPr>
        <p:spPr>
          <a:xfrm>
            <a:off x="457200" y="944563"/>
            <a:ext cx="8229600" cy="5684837"/>
          </a:xfrm>
        </p:spPr>
        <p:txBody>
          <a:bodyPr/>
          <a:lstStyle/>
          <a:p>
            <a:pPr eaLnBrk="1" hangingPunct="1"/>
            <a:r>
              <a:rPr lang="zh-CN" altLang="en-US" sz="2400" dirty="0" smtClean="0"/>
              <a:t>解空间的表示方法：图形表示，集合表示，向量空间表示，状态空间树表示</a:t>
            </a:r>
            <a:endParaRPr lang="en-US" altLang="zh-CN" sz="2400" dirty="0" smtClean="0"/>
          </a:p>
          <a:p>
            <a:pPr eaLnBrk="1" hangingPunct="1">
              <a:buFontTx/>
              <a:buNone/>
            </a:pPr>
            <a:r>
              <a:rPr lang="zh-CN" altLang="en-US" sz="2400" dirty="0" smtClean="0"/>
              <a:t>向量                                表示皇后的布局。分量    表示第   行皇后的列位置。</a:t>
            </a:r>
            <a:endParaRPr lang="zh-CN" altLang="en-US" sz="2400" dirty="0" smtClean="0"/>
          </a:p>
          <a:p>
            <a:pPr eaLnBrk="1" hangingPunct="1">
              <a:buFontTx/>
              <a:buNone/>
            </a:pPr>
            <a:r>
              <a:rPr lang="zh-CN" altLang="en-US" sz="2400" dirty="0" smtClean="0"/>
              <a:t>	    的取值范围                             ， 有  </a:t>
            </a:r>
            <a:r>
              <a:rPr lang="en-US" altLang="zh-CN" sz="2400" dirty="0" smtClean="0"/>
              <a:t>4</a:t>
            </a:r>
            <a:r>
              <a:rPr lang="en-US" altLang="zh-CN" sz="2400" baseline="30000" dirty="0" smtClean="0"/>
              <a:t>4</a:t>
            </a:r>
            <a:r>
              <a:rPr lang="zh-CN" altLang="en-US" sz="2400" dirty="0" smtClean="0"/>
              <a:t>  个可能解，（</a:t>
            </a:r>
            <a:r>
              <a:rPr lang="en-US" altLang="zh-CN" sz="2400" dirty="0" smtClean="0"/>
              <a:t>2,4,1,3</a:t>
            </a:r>
            <a:r>
              <a:rPr lang="zh-CN" altLang="en-US" sz="2400" dirty="0" smtClean="0"/>
              <a:t>）是一个可行解（</a:t>
            </a:r>
            <a:r>
              <a:rPr lang="en-US" altLang="zh-CN" sz="2400" dirty="0" smtClean="0"/>
              <a:t>c</a:t>
            </a:r>
            <a:r>
              <a:rPr lang="zh-CN" altLang="en-US" sz="2400" dirty="0" smtClean="0">
                <a:ea typeface="宋体" panose="02010600030101010101" pitchFamily="2" charset="-122"/>
              </a:rPr>
              <a:t>图</a:t>
            </a:r>
            <a:r>
              <a:rPr lang="zh-CN" altLang="en-US" sz="2400" dirty="0" smtClean="0"/>
              <a:t>）</a:t>
            </a:r>
            <a:endParaRPr lang="zh-CN" altLang="en-US" sz="2400" dirty="0" smtClean="0"/>
          </a:p>
          <a:p>
            <a:pPr eaLnBrk="1" hangingPunct="1">
              <a:buFontTx/>
              <a:buNone/>
            </a:pPr>
            <a:endParaRPr lang="zh-CN" altLang="en-US" sz="2400" dirty="0" smtClean="0"/>
          </a:p>
        </p:txBody>
      </p:sp>
      <p:sp>
        <p:nvSpPr>
          <p:cNvPr id="15365"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66" name="Object 5"/>
          <p:cNvGraphicFramePr>
            <a:graphicFrameLocks noChangeAspect="1"/>
          </p:cNvGraphicFramePr>
          <p:nvPr/>
        </p:nvGraphicFramePr>
        <p:xfrm>
          <a:off x="1295400" y="1700053"/>
          <a:ext cx="2286000" cy="423863"/>
        </p:xfrm>
        <a:graphic>
          <a:graphicData uri="http://schemas.openxmlformats.org/presentationml/2006/ole">
            <mc:AlternateContent xmlns:mc="http://schemas.openxmlformats.org/markup-compatibility/2006">
              <mc:Choice xmlns:v="urn:schemas-microsoft-com:vml" Requires="v">
                <p:oleObj spid="_x0000_s1025" name="公式" r:id="rId1" imgW="24688800" imgH="4572000" progId="Equation.3">
                  <p:embed/>
                </p:oleObj>
              </mc:Choice>
              <mc:Fallback>
                <p:oleObj name="公式" r:id="rId1" imgW="24688800" imgH="4572000" progId="Equation.3">
                  <p:embed/>
                  <p:pic>
                    <p:nvPicPr>
                      <p:cNvPr id="0" name="图片 1024" descr="image9"/>
                      <p:cNvPicPr>
                        <a:picLocks noChangeAspect="1"/>
                      </p:cNvPicPr>
                      <p:nvPr/>
                    </p:nvPicPr>
                    <p:blipFill>
                      <a:blip r:embed="rId2"/>
                      <a:stretch>
                        <a:fillRect/>
                      </a:stretch>
                    </p:blipFill>
                    <p:spPr>
                      <a:xfrm>
                        <a:off x="1295400" y="1700053"/>
                        <a:ext cx="2286000" cy="423863"/>
                      </a:xfrm>
                      <a:prstGeom prst="rect">
                        <a:avLst/>
                      </a:prstGeom>
                      <a:noFill/>
                      <a:ln w="9525">
                        <a:noFill/>
                      </a:ln>
                    </p:spPr>
                  </p:pic>
                </p:oleObj>
              </mc:Fallback>
            </mc:AlternateContent>
          </a:graphicData>
        </a:graphic>
      </p:graphicFrame>
      <p:sp>
        <p:nvSpPr>
          <p:cNvPr id="1536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68" name="Object 7"/>
          <p:cNvGraphicFramePr>
            <a:graphicFrameLocks noChangeAspect="1"/>
          </p:cNvGraphicFramePr>
          <p:nvPr/>
        </p:nvGraphicFramePr>
        <p:xfrm>
          <a:off x="6553200" y="1699629"/>
          <a:ext cx="342900" cy="457200"/>
        </p:xfrm>
        <a:graphic>
          <a:graphicData uri="http://schemas.openxmlformats.org/presentationml/2006/ole">
            <mc:AlternateContent xmlns:mc="http://schemas.openxmlformats.org/markup-compatibility/2006">
              <mc:Choice xmlns:v="urn:schemas-microsoft-com:vml" Requires="v">
                <p:oleObj spid="_x0000_s1026" name="公式" r:id="rId3" imgW="3352800" imgH="4572000" progId="Equation.3">
                  <p:embed/>
                </p:oleObj>
              </mc:Choice>
              <mc:Fallback>
                <p:oleObj name="公式" r:id="rId3" imgW="3352800" imgH="4572000" progId="Equation.3">
                  <p:embed/>
                  <p:pic>
                    <p:nvPicPr>
                      <p:cNvPr id="0" name="图片 1025" descr="image5"/>
                      <p:cNvPicPr>
                        <a:picLocks noChangeAspect="1"/>
                      </p:cNvPicPr>
                      <p:nvPr/>
                    </p:nvPicPr>
                    <p:blipFill>
                      <a:blip r:embed="rId4"/>
                      <a:stretch>
                        <a:fillRect/>
                      </a:stretch>
                    </p:blipFill>
                    <p:spPr>
                      <a:xfrm>
                        <a:off x="6553200" y="1699629"/>
                        <a:ext cx="342900" cy="457200"/>
                      </a:xfrm>
                      <a:prstGeom prst="rect">
                        <a:avLst/>
                      </a:prstGeom>
                      <a:noFill/>
                      <a:ln w="9525">
                        <a:noFill/>
                      </a:ln>
                    </p:spPr>
                  </p:pic>
                </p:oleObj>
              </mc:Fallback>
            </mc:AlternateContent>
          </a:graphicData>
        </a:graphic>
      </p:graphicFrame>
      <p:sp>
        <p:nvSpPr>
          <p:cNvPr id="15369"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70" name="Object 9"/>
          <p:cNvGraphicFramePr>
            <a:graphicFrameLocks noChangeAspect="1"/>
          </p:cNvGraphicFramePr>
          <p:nvPr/>
        </p:nvGraphicFramePr>
        <p:xfrm>
          <a:off x="7892415" y="1699629"/>
          <a:ext cx="257175" cy="457200"/>
        </p:xfrm>
        <a:graphic>
          <a:graphicData uri="http://schemas.openxmlformats.org/presentationml/2006/ole">
            <mc:AlternateContent xmlns:mc="http://schemas.openxmlformats.org/markup-compatibility/2006">
              <mc:Choice xmlns:v="urn:schemas-microsoft-com:vml" Requires="v">
                <p:oleObj spid="_x0000_s1027" name="公式" r:id="rId5" imgW="2133600" imgH="3657600" progId="Equation.3">
                  <p:embed/>
                </p:oleObj>
              </mc:Choice>
              <mc:Fallback>
                <p:oleObj name="公式" r:id="rId5" imgW="2133600" imgH="3657600" progId="Equation.3">
                  <p:embed/>
                  <p:pic>
                    <p:nvPicPr>
                      <p:cNvPr id="0" name="图片 1026" descr="image10"/>
                      <p:cNvPicPr>
                        <a:picLocks noChangeAspect="1"/>
                      </p:cNvPicPr>
                      <p:nvPr/>
                    </p:nvPicPr>
                    <p:blipFill>
                      <a:blip r:embed="rId6"/>
                      <a:stretch>
                        <a:fillRect/>
                      </a:stretch>
                    </p:blipFill>
                    <p:spPr>
                      <a:xfrm>
                        <a:off x="7892415" y="1699629"/>
                        <a:ext cx="257175" cy="457200"/>
                      </a:xfrm>
                      <a:prstGeom prst="rect">
                        <a:avLst/>
                      </a:prstGeom>
                      <a:noFill/>
                      <a:ln w="9525">
                        <a:noFill/>
                      </a:ln>
                    </p:spPr>
                  </p:pic>
                </p:oleObj>
              </mc:Fallback>
            </mc:AlternateContent>
          </a:graphicData>
        </a:graphic>
      </p:graphicFrame>
      <p:sp>
        <p:nvSpPr>
          <p:cNvPr id="15371"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72" name="Object 11"/>
          <p:cNvGraphicFramePr>
            <a:graphicFrameLocks noChangeAspect="1"/>
          </p:cNvGraphicFramePr>
          <p:nvPr/>
        </p:nvGraphicFramePr>
        <p:xfrm>
          <a:off x="895350" y="2492795"/>
          <a:ext cx="400050" cy="533400"/>
        </p:xfrm>
        <a:graphic>
          <a:graphicData uri="http://schemas.openxmlformats.org/presentationml/2006/ole">
            <mc:AlternateContent xmlns:mc="http://schemas.openxmlformats.org/markup-compatibility/2006">
              <mc:Choice xmlns:v="urn:schemas-microsoft-com:vml" Requires="v">
                <p:oleObj spid="_x0000_s1028" name="公式" r:id="rId7" imgW="3352800" imgH="4572000" progId="Equation.3">
                  <p:embed/>
                </p:oleObj>
              </mc:Choice>
              <mc:Fallback>
                <p:oleObj name="公式" r:id="rId7" imgW="3352800" imgH="4572000" progId="Equation.3">
                  <p:embed/>
                  <p:pic>
                    <p:nvPicPr>
                      <p:cNvPr id="0" name="图片 1027" descr="image5"/>
                      <p:cNvPicPr>
                        <a:picLocks noChangeAspect="1"/>
                      </p:cNvPicPr>
                      <p:nvPr/>
                    </p:nvPicPr>
                    <p:blipFill>
                      <a:blip r:embed="rId4"/>
                      <a:stretch>
                        <a:fillRect/>
                      </a:stretch>
                    </p:blipFill>
                    <p:spPr>
                      <a:xfrm>
                        <a:off x="895350" y="2492795"/>
                        <a:ext cx="400050" cy="533400"/>
                      </a:xfrm>
                      <a:prstGeom prst="rect">
                        <a:avLst/>
                      </a:prstGeom>
                      <a:noFill/>
                      <a:ln w="9525">
                        <a:noFill/>
                      </a:ln>
                    </p:spPr>
                  </p:pic>
                </p:oleObj>
              </mc:Fallback>
            </mc:AlternateContent>
          </a:graphicData>
        </a:graphic>
      </p:graphicFrame>
      <p:sp>
        <p:nvSpPr>
          <p:cNvPr id="15373"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74" name="Object 13"/>
          <p:cNvGraphicFramePr>
            <a:graphicFrameLocks noChangeAspect="1"/>
          </p:cNvGraphicFramePr>
          <p:nvPr/>
        </p:nvGraphicFramePr>
        <p:xfrm>
          <a:off x="2791574" y="2625058"/>
          <a:ext cx="1828800" cy="401638"/>
        </p:xfrm>
        <a:graphic>
          <a:graphicData uri="http://schemas.openxmlformats.org/presentationml/2006/ole">
            <mc:AlternateContent xmlns:mc="http://schemas.openxmlformats.org/markup-compatibility/2006">
              <mc:Choice xmlns:v="urn:schemas-microsoft-com:vml" Requires="v">
                <p:oleObj spid="_x0000_s1029" name="公式" r:id="rId8" imgW="20726400" imgH="4572000" progId="Equation.3">
                  <p:embed/>
                </p:oleObj>
              </mc:Choice>
              <mc:Fallback>
                <p:oleObj name="公式" r:id="rId8" imgW="20726400" imgH="4572000" progId="Equation.3">
                  <p:embed/>
                  <p:pic>
                    <p:nvPicPr>
                      <p:cNvPr id="0" name="图片 1028" descr="image11"/>
                      <p:cNvPicPr>
                        <a:picLocks noChangeAspect="1"/>
                      </p:cNvPicPr>
                      <p:nvPr/>
                    </p:nvPicPr>
                    <p:blipFill>
                      <a:blip r:embed="rId9"/>
                      <a:stretch>
                        <a:fillRect/>
                      </a:stretch>
                    </p:blipFill>
                    <p:spPr>
                      <a:xfrm>
                        <a:off x="2791574" y="2625058"/>
                        <a:ext cx="1828800" cy="401638"/>
                      </a:xfrm>
                      <a:prstGeom prst="rect">
                        <a:avLst/>
                      </a:prstGeom>
                      <a:noFill/>
                      <a:ln w="9525">
                        <a:noFill/>
                      </a:ln>
                    </p:spPr>
                  </p:pic>
                </p:oleObj>
              </mc:Fallback>
            </mc:AlternateContent>
          </a:graphicData>
        </a:graphic>
      </p:graphicFrame>
      <p:sp>
        <p:nvSpPr>
          <p:cNvPr id="15375"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78" name="Object 4"/>
          <p:cNvGraphicFramePr>
            <a:graphicFrameLocks noChangeAspect="1"/>
          </p:cNvGraphicFramePr>
          <p:nvPr/>
        </p:nvGraphicFramePr>
        <p:xfrm>
          <a:off x="257175" y="3962400"/>
          <a:ext cx="4038600" cy="1755775"/>
        </p:xfrm>
        <a:graphic>
          <a:graphicData uri="http://schemas.openxmlformats.org/presentationml/2006/ole">
            <mc:AlternateContent xmlns:mc="http://schemas.openxmlformats.org/markup-compatibility/2006">
              <mc:Choice xmlns:v="urn:schemas-microsoft-com:vml" Requires="v">
                <p:oleObj spid="_x0000_s1030" name="图片" r:id="rId10" imgW="3218180" imgH="1398270" progId="Word.Picture.8">
                  <p:embed/>
                </p:oleObj>
              </mc:Choice>
              <mc:Fallback>
                <p:oleObj name="图片" r:id="rId10" imgW="3218180" imgH="1398270" progId="Word.Picture.8">
                  <p:embed/>
                  <p:pic>
                    <p:nvPicPr>
                      <p:cNvPr id="0" name="图片 1029" descr="image12"/>
                      <p:cNvPicPr>
                        <a:picLocks noChangeAspect="1"/>
                      </p:cNvPicPr>
                      <p:nvPr/>
                    </p:nvPicPr>
                    <p:blipFill>
                      <a:blip r:embed="rId11"/>
                      <a:stretch>
                        <a:fillRect/>
                      </a:stretch>
                    </p:blipFill>
                    <p:spPr>
                      <a:xfrm>
                        <a:off x="257175" y="3962400"/>
                        <a:ext cx="4038600" cy="1755775"/>
                      </a:xfrm>
                      <a:prstGeom prst="rect">
                        <a:avLst/>
                      </a:prstGeom>
                      <a:noFill/>
                      <a:ln w="9525">
                        <a:noFill/>
                      </a:ln>
                    </p:spPr>
                  </p:pic>
                </p:oleObj>
              </mc:Fallback>
            </mc:AlternateContent>
          </a:graphicData>
        </a:graphic>
      </p:graphicFrame>
      <p:graphicFrame>
        <p:nvGraphicFramePr>
          <p:cNvPr id="15379" name="Object 4"/>
          <p:cNvGraphicFramePr>
            <a:graphicFrameLocks noChangeAspect="1"/>
          </p:cNvGraphicFramePr>
          <p:nvPr/>
        </p:nvGraphicFramePr>
        <p:xfrm>
          <a:off x="4572000" y="4093845"/>
          <a:ext cx="1447800" cy="1258888"/>
        </p:xfrm>
        <a:graphic>
          <a:graphicData uri="http://schemas.openxmlformats.org/presentationml/2006/ole">
            <mc:AlternateContent xmlns:mc="http://schemas.openxmlformats.org/markup-compatibility/2006">
              <mc:Choice xmlns:v="urn:schemas-microsoft-com:vml" Requires="v">
                <p:oleObj spid="_x0000_s1031" name="图片" r:id="rId12" imgW="1390650" imgH="1207770" progId="Word.Picture.8">
                  <p:embed/>
                </p:oleObj>
              </mc:Choice>
              <mc:Fallback>
                <p:oleObj name="图片" r:id="rId12" imgW="1390650" imgH="1207770" progId="Word.Picture.8">
                  <p:embed/>
                  <p:pic>
                    <p:nvPicPr>
                      <p:cNvPr id="0" name="图片 1030" descr="image13"/>
                      <p:cNvPicPr>
                        <a:picLocks noChangeAspect="1"/>
                      </p:cNvPicPr>
                      <p:nvPr/>
                    </p:nvPicPr>
                    <p:blipFill>
                      <a:blip r:embed="rId13"/>
                      <a:stretch>
                        <a:fillRect/>
                      </a:stretch>
                    </p:blipFill>
                    <p:spPr>
                      <a:xfrm>
                        <a:off x="4572000" y="4093845"/>
                        <a:ext cx="1447800" cy="1258888"/>
                      </a:xfrm>
                      <a:prstGeom prst="rect">
                        <a:avLst/>
                      </a:prstGeom>
                      <a:noFill/>
                      <a:ln w="9525">
                        <a:noFill/>
                      </a:ln>
                    </p:spPr>
                  </p:pic>
                </p:oleObj>
              </mc:Fallback>
            </mc:AlternateContent>
          </a:graphicData>
        </a:graphic>
      </p:graphicFrame>
      <p:sp>
        <p:nvSpPr>
          <p:cNvPr id="15380" name="Text Box 20"/>
          <p:cNvSpPr txBox="1">
            <a:spLocks noChangeArrowheads="1"/>
          </p:cNvSpPr>
          <p:nvPr/>
        </p:nvSpPr>
        <p:spPr bwMode="auto">
          <a:xfrm>
            <a:off x="1295400" y="5791200"/>
            <a:ext cx="3124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(2,4,3,1)</a:t>
            </a:r>
            <a:endParaRPr lang="zh-CN" altLang="en-US"/>
          </a:p>
        </p:txBody>
      </p:sp>
      <p:sp>
        <p:nvSpPr>
          <p:cNvPr id="15381" name="Text Box 21"/>
          <p:cNvSpPr txBox="1">
            <a:spLocks noChangeArrowheads="1"/>
          </p:cNvSpPr>
          <p:nvPr/>
        </p:nvSpPr>
        <p:spPr bwMode="auto">
          <a:xfrm>
            <a:off x="3260725" y="5751513"/>
            <a:ext cx="1035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(1,4,2,3)</a:t>
            </a:r>
            <a:endParaRPr lang="zh-CN" altLang="en-US"/>
          </a:p>
        </p:txBody>
      </p:sp>
      <p:sp>
        <p:nvSpPr>
          <p:cNvPr id="15382" name="Text Box 22"/>
          <p:cNvSpPr txBox="1">
            <a:spLocks noChangeArrowheads="1"/>
          </p:cNvSpPr>
          <p:nvPr/>
        </p:nvSpPr>
        <p:spPr bwMode="auto">
          <a:xfrm>
            <a:off x="4620260" y="5717858"/>
            <a:ext cx="1035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(2,4,1,3)</a:t>
            </a:r>
            <a:endParaRPr lang="en-US" altLang="zh-CN"/>
          </a:p>
        </p:txBody>
      </p:sp>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31"/>
          <p:cNvSpPr>
            <a:spLocks noGrp="1"/>
          </p:cNvSpPr>
          <p:nvPr>
            <p:ph type="title"/>
          </p:nvPr>
        </p:nvSpPr>
        <p:spPr>
          <a:xfrm>
            <a:off x="457200" y="274320"/>
            <a:ext cx="8229600" cy="565150"/>
          </a:xfrm>
          <a:prstGeom prst="rect">
            <a:avLst/>
          </a:prstGeom>
        </p:spPr>
        <p:txBody>
          <a:bodyPr lIns="0" tIns="0" rIns="0" bIns="0">
            <a:normAutofit fontScale="90000"/>
          </a:bodyPr>
          <a:lstStyle>
            <a:lvl1pPr>
              <a:def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defRPr sz="1800"/>
            </a:pPr>
            <a:r>
              <a:rPr lang="zh-CN" altLang="en-US" sz="4000" dirty="0"/>
              <a:t>状态空间树</a:t>
            </a:r>
            <a:endParaRPr sz="4000" dirty="0"/>
          </a:p>
        </p:txBody>
      </p:sp>
      <p:sp>
        <p:nvSpPr>
          <p:cNvPr id="27650" name="Rectangle 2"/>
          <p:cNvSpPr>
            <a:spLocks noGrp="1" noChangeArrowheads="1"/>
          </p:cNvSpPr>
          <p:nvPr>
            <p:ph idx="1"/>
          </p:nvPr>
        </p:nvSpPr>
        <p:spPr>
          <a:xfrm>
            <a:off x="533400" y="1295400"/>
            <a:ext cx="8229600" cy="4525963"/>
          </a:xfrm>
        </p:spPr>
        <p:txBody>
          <a:bodyPr/>
          <a:lstStyle/>
          <a:p>
            <a:pPr eaLnBrk="1" hangingPunct="1"/>
            <a:r>
              <a:rPr lang="zh-CN" altLang="en-US" dirty="0" smtClean="0"/>
              <a:t>状态空间树看成为一棵高度为    的树，</a:t>
            </a:r>
            <a:endParaRPr lang="zh-CN" altLang="en-US" dirty="0" smtClean="0"/>
          </a:p>
          <a:p>
            <a:pPr eaLnBrk="1" hangingPunct="1"/>
            <a:r>
              <a:rPr lang="zh-CN" altLang="en-US" dirty="0" smtClean="0"/>
              <a:t>第</a:t>
            </a:r>
            <a:r>
              <a:rPr lang="en-US" altLang="zh-CN" dirty="0" smtClean="0"/>
              <a:t>0</a:t>
            </a:r>
            <a:r>
              <a:rPr lang="zh-CN" altLang="en-US" dirty="0" smtClean="0"/>
              <a:t>层有              个分支结点，构成     棵子树，每一棵子树都有           个分支结点。</a:t>
            </a:r>
            <a:endParaRPr lang="zh-CN" altLang="en-US" dirty="0" smtClean="0"/>
          </a:p>
          <a:p>
            <a:pPr eaLnBrk="1" hangingPunct="1"/>
            <a:r>
              <a:rPr lang="zh-CN" altLang="en-US" dirty="0" smtClean="0"/>
              <a:t>第</a:t>
            </a:r>
            <a:r>
              <a:rPr lang="en-US" altLang="zh-CN" dirty="0" smtClean="0"/>
              <a:t>1</a:t>
            </a:r>
            <a:r>
              <a:rPr lang="zh-CN" altLang="en-US" dirty="0" smtClean="0"/>
              <a:t>层，有            个分支结点，构成           棵子树。</a:t>
            </a:r>
            <a:endParaRPr lang="zh-CN" altLang="en-US" dirty="0" smtClean="0"/>
          </a:p>
          <a:p>
            <a:pPr eaLnBrk="1" hangingPunct="1"/>
            <a:r>
              <a:rPr lang="zh-CN" altLang="en-US" dirty="0" smtClean="0"/>
              <a:t>第         层，有                      个结点，它们都是叶子结点。 </a:t>
            </a:r>
            <a:endParaRPr lang="zh-CN" altLang="en-US" dirty="0" smtClean="0"/>
          </a:p>
          <a:p>
            <a:pPr eaLnBrk="1" hangingPunct="1"/>
            <a:r>
              <a:rPr lang="zh-CN" altLang="en-US" dirty="0" smtClean="0">
                <a:sym typeface="+mn-ea"/>
              </a:rPr>
              <a:t>所有叶子节点构成一个解空间</a:t>
            </a:r>
            <a:endParaRPr lang="zh-CN" altLang="en-US" dirty="0" smtClean="0"/>
          </a:p>
          <a:p>
            <a:pPr marL="0" indent="0">
              <a:lnSpc>
                <a:spcPct val="80000"/>
              </a:lnSpc>
              <a:buNone/>
            </a:pPr>
            <a:endParaRPr lang="zh-CN" altLang="en-US" dirty="0" smtClean="0"/>
          </a:p>
          <a:p>
            <a:pPr eaLnBrk="1" hangingPunct="1"/>
            <a:endParaRPr lang="zh-CN" altLang="en-US" dirty="0" smtClean="0"/>
          </a:p>
        </p:txBody>
      </p:sp>
      <p:sp>
        <p:nvSpPr>
          <p:cNvPr id="27651"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52" name="Object 4"/>
          <p:cNvGraphicFramePr>
            <a:graphicFrameLocks noChangeAspect="1"/>
          </p:cNvGraphicFramePr>
          <p:nvPr/>
        </p:nvGraphicFramePr>
        <p:xfrm>
          <a:off x="5589141" y="1334784"/>
          <a:ext cx="403261" cy="435958"/>
        </p:xfrm>
        <a:graphic>
          <a:graphicData uri="http://schemas.openxmlformats.org/presentationml/2006/ole">
            <mc:AlternateContent xmlns:mc="http://schemas.openxmlformats.org/markup-compatibility/2006">
              <mc:Choice xmlns:v="urn:schemas-microsoft-com:vml" Requires="v">
                <p:oleObj spid="_x0000_s2049" name="公式" r:id="rId1" imgW="2743200" imgH="3048000" progId="Equation.3">
                  <p:embed/>
                </p:oleObj>
              </mc:Choice>
              <mc:Fallback>
                <p:oleObj name="公式" r:id="rId1" imgW="2743200" imgH="3048000" progId="Equation.3">
                  <p:embed/>
                  <p:pic>
                    <p:nvPicPr>
                      <p:cNvPr id="0" name="图片 2048" descr="image14"/>
                      <p:cNvPicPr>
                        <a:picLocks noChangeAspect="1"/>
                      </p:cNvPicPr>
                      <p:nvPr/>
                    </p:nvPicPr>
                    <p:blipFill>
                      <a:blip r:embed="rId2"/>
                      <a:stretch>
                        <a:fillRect/>
                      </a:stretch>
                    </p:blipFill>
                    <p:spPr>
                      <a:xfrm>
                        <a:off x="5589141" y="1334784"/>
                        <a:ext cx="403261" cy="435958"/>
                      </a:xfrm>
                      <a:prstGeom prst="rect">
                        <a:avLst/>
                      </a:prstGeom>
                      <a:noFill/>
                      <a:ln w="9525">
                        <a:noFill/>
                      </a:ln>
                    </p:spPr>
                  </p:pic>
                </p:oleObj>
              </mc:Fallback>
            </mc:AlternateContent>
          </a:graphicData>
        </a:graphic>
      </p:graphicFrame>
      <p:sp>
        <p:nvSpPr>
          <p:cNvPr id="27653"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54" name="Object 6"/>
          <p:cNvGraphicFramePr>
            <a:graphicFrameLocks noChangeAspect="1"/>
          </p:cNvGraphicFramePr>
          <p:nvPr/>
        </p:nvGraphicFramePr>
        <p:xfrm>
          <a:off x="2216649" y="1868185"/>
          <a:ext cx="1219200" cy="434975"/>
        </p:xfrm>
        <a:graphic>
          <a:graphicData uri="http://schemas.openxmlformats.org/presentationml/2006/ole">
            <mc:AlternateContent xmlns:mc="http://schemas.openxmlformats.org/markup-compatibility/2006">
              <mc:Choice xmlns:v="urn:schemas-microsoft-com:vml" Requires="v">
                <p:oleObj spid="_x0000_s2050" name="公式" r:id="rId3" imgW="12801600" imgH="4572000" progId="Equation.3">
                  <p:embed/>
                </p:oleObj>
              </mc:Choice>
              <mc:Fallback>
                <p:oleObj name="公式" r:id="rId3" imgW="12801600" imgH="4572000" progId="Equation.3">
                  <p:embed/>
                  <p:pic>
                    <p:nvPicPr>
                      <p:cNvPr id="0" name="图片 2049" descr="image15"/>
                      <p:cNvPicPr>
                        <a:picLocks noChangeAspect="1"/>
                      </p:cNvPicPr>
                      <p:nvPr/>
                    </p:nvPicPr>
                    <p:blipFill>
                      <a:blip r:embed="rId4"/>
                      <a:stretch>
                        <a:fillRect/>
                      </a:stretch>
                    </p:blipFill>
                    <p:spPr>
                      <a:xfrm>
                        <a:off x="2216649" y="1868185"/>
                        <a:ext cx="1219200" cy="434975"/>
                      </a:xfrm>
                      <a:prstGeom prst="rect">
                        <a:avLst/>
                      </a:prstGeom>
                      <a:noFill/>
                      <a:ln w="9525">
                        <a:noFill/>
                      </a:ln>
                    </p:spPr>
                  </p:pic>
                </p:oleObj>
              </mc:Fallback>
            </mc:AlternateContent>
          </a:graphicData>
        </a:graphic>
      </p:graphicFrame>
      <p:sp>
        <p:nvSpPr>
          <p:cNvPr id="2765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56" name="Object 8"/>
          <p:cNvGraphicFramePr>
            <a:graphicFrameLocks noChangeAspect="1"/>
          </p:cNvGraphicFramePr>
          <p:nvPr/>
        </p:nvGraphicFramePr>
        <p:xfrm>
          <a:off x="6274942" y="1833081"/>
          <a:ext cx="533400" cy="533400"/>
        </p:xfrm>
        <a:graphic>
          <a:graphicData uri="http://schemas.openxmlformats.org/presentationml/2006/ole">
            <mc:AlternateContent xmlns:mc="http://schemas.openxmlformats.org/markup-compatibility/2006">
              <mc:Choice xmlns:v="urn:schemas-microsoft-com:vml" Requires="v">
                <p:oleObj spid="_x0000_s2051" name="公式" r:id="rId5" imgW="4572000" imgH="4572000" progId="Equation.3">
                  <p:embed/>
                </p:oleObj>
              </mc:Choice>
              <mc:Fallback>
                <p:oleObj name="公式" r:id="rId5" imgW="4572000" imgH="4572000" progId="Equation.3">
                  <p:embed/>
                  <p:pic>
                    <p:nvPicPr>
                      <p:cNvPr id="0" name="图片 2050" descr="image16"/>
                      <p:cNvPicPr>
                        <a:picLocks noChangeAspect="1"/>
                      </p:cNvPicPr>
                      <p:nvPr/>
                    </p:nvPicPr>
                    <p:blipFill>
                      <a:blip r:embed="rId6"/>
                      <a:stretch>
                        <a:fillRect/>
                      </a:stretch>
                    </p:blipFill>
                    <p:spPr>
                      <a:xfrm>
                        <a:off x="6274942" y="1833081"/>
                        <a:ext cx="533400" cy="533400"/>
                      </a:xfrm>
                      <a:prstGeom prst="rect">
                        <a:avLst/>
                      </a:prstGeom>
                      <a:noFill/>
                      <a:ln w="9525">
                        <a:noFill/>
                      </a:ln>
                    </p:spPr>
                  </p:pic>
                </p:oleObj>
              </mc:Fallback>
            </mc:AlternateContent>
          </a:graphicData>
        </a:graphic>
      </p:graphicFrame>
      <p:sp>
        <p:nvSpPr>
          <p:cNvPr id="2765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58" name="Object 10"/>
          <p:cNvGraphicFramePr>
            <a:graphicFrameLocks noChangeAspect="1"/>
          </p:cNvGraphicFramePr>
          <p:nvPr/>
        </p:nvGraphicFramePr>
        <p:xfrm>
          <a:off x="3045431" y="2315110"/>
          <a:ext cx="1219200" cy="460375"/>
        </p:xfrm>
        <a:graphic>
          <a:graphicData uri="http://schemas.openxmlformats.org/presentationml/2006/ole">
            <mc:AlternateContent xmlns:mc="http://schemas.openxmlformats.org/markup-compatibility/2006">
              <mc:Choice xmlns:v="urn:schemas-microsoft-com:vml" Requires="v">
                <p:oleObj spid="_x0000_s2052" name="公式" r:id="rId7" imgW="12192000" imgH="4572000" progId="Equation.3">
                  <p:embed/>
                </p:oleObj>
              </mc:Choice>
              <mc:Fallback>
                <p:oleObj name="公式" r:id="rId7" imgW="12192000" imgH="4572000" progId="Equation.3">
                  <p:embed/>
                  <p:pic>
                    <p:nvPicPr>
                      <p:cNvPr id="0" name="图片 2051" descr="image17"/>
                      <p:cNvPicPr>
                        <a:picLocks noChangeAspect="1"/>
                      </p:cNvPicPr>
                      <p:nvPr/>
                    </p:nvPicPr>
                    <p:blipFill>
                      <a:blip r:embed="rId8"/>
                      <a:stretch>
                        <a:fillRect/>
                      </a:stretch>
                    </p:blipFill>
                    <p:spPr>
                      <a:xfrm>
                        <a:off x="3045431" y="2315110"/>
                        <a:ext cx="1219200" cy="460375"/>
                      </a:xfrm>
                      <a:prstGeom prst="rect">
                        <a:avLst/>
                      </a:prstGeom>
                      <a:noFill/>
                      <a:ln w="9525">
                        <a:noFill/>
                      </a:ln>
                    </p:spPr>
                  </p:pic>
                </p:oleObj>
              </mc:Fallback>
            </mc:AlternateContent>
          </a:graphicData>
        </a:graphic>
      </p:graphicFrame>
      <p:sp>
        <p:nvSpPr>
          <p:cNvPr id="27659"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60" name="Object 12"/>
          <p:cNvGraphicFramePr>
            <a:graphicFrameLocks noChangeAspect="1"/>
          </p:cNvGraphicFramePr>
          <p:nvPr/>
        </p:nvGraphicFramePr>
        <p:xfrm>
          <a:off x="2556553" y="2770331"/>
          <a:ext cx="1219200" cy="519112"/>
        </p:xfrm>
        <a:graphic>
          <a:graphicData uri="http://schemas.openxmlformats.org/presentationml/2006/ole">
            <mc:AlternateContent xmlns:mc="http://schemas.openxmlformats.org/markup-compatibility/2006">
              <mc:Choice xmlns:v="urn:schemas-microsoft-com:vml" Requires="v">
                <p:oleObj spid="_x0000_s2053" name="公式" r:id="rId9" imgW="10668000" imgH="4572000" progId="Equation.3">
                  <p:embed/>
                </p:oleObj>
              </mc:Choice>
              <mc:Fallback>
                <p:oleObj name="公式" r:id="rId9" imgW="10668000" imgH="4572000" progId="Equation.3">
                  <p:embed/>
                  <p:pic>
                    <p:nvPicPr>
                      <p:cNvPr id="0" name="图片 2052" descr="image18"/>
                      <p:cNvPicPr>
                        <a:picLocks noChangeAspect="1"/>
                      </p:cNvPicPr>
                      <p:nvPr/>
                    </p:nvPicPr>
                    <p:blipFill>
                      <a:blip r:embed="rId10"/>
                      <a:stretch>
                        <a:fillRect/>
                      </a:stretch>
                    </p:blipFill>
                    <p:spPr>
                      <a:xfrm>
                        <a:off x="2556553" y="2770331"/>
                        <a:ext cx="1219200" cy="519112"/>
                      </a:xfrm>
                      <a:prstGeom prst="rect">
                        <a:avLst/>
                      </a:prstGeom>
                      <a:noFill/>
                      <a:ln w="9525">
                        <a:noFill/>
                      </a:ln>
                    </p:spPr>
                  </p:pic>
                </p:oleObj>
              </mc:Fallback>
            </mc:AlternateContent>
          </a:graphicData>
        </a:graphic>
      </p:graphicFrame>
      <p:sp>
        <p:nvSpPr>
          <p:cNvPr id="2766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6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63" name="Object 15"/>
          <p:cNvGraphicFramePr>
            <a:graphicFrameLocks noChangeAspect="1"/>
          </p:cNvGraphicFramePr>
          <p:nvPr/>
        </p:nvGraphicFramePr>
        <p:xfrm>
          <a:off x="6384533" y="2766317"/>
          <a:ext cx="1295400" cy="550863"/>
        </p:xfrm>
        <a:graphic>
          <a:graphicData uri="http://schemas.openxmlformats.org/presentationml/2006/ole">
            <mc:AlternateContent xmlns:mc="http://schemas.openxmlformats.org/markup-compatibility/2006">
              <mc:Choice xmlns:v="urn:schemas-microsoft-com:vml" Requires="v">
                <p:oleObj spid="_x0000_s2054" name="公式" r:id="rId11" imgW="10668000" imgH="4572000" progId="Equation.3">
                  <p:embed/>
                </p:oleObj>
              </mc:Choice>
              <mc:Fallback>
                <p:oleObj name="公式" r:id="rId11" imgW="10668000" imgH="4572000" progId="Equation.3">
                  <p:embed/>
                  <p:pic>
                    <p:nvPicPr>
                      <p:cNvPr id="0" name="图片 2053" descr="image19"/>
                      <p:cNvPicPr>
                        <a:picLocks noChangeAspect="1"/>
                      </p:cNvPicPr>
                      <p:nvPr/>
                    </p:nvPicPr>
                    <p:blipFill>
                      <a:blip r:embed="rId12"/>
                      <a:stretch>
                        <a:fillRect/>
                      </a:stretch>
                    </p:blipFill>
                    <p:spPr>
                      <a:xfrm>
                        <a:off x="6384533" y="2766317"/>
                        <a:ext cx="1295400" cy="550863"/>
                      </a:xfrm>
                      <a:prstGeom prst="rect">
                        <a:avLst/>
                      </a:prstGeom>
                      <a:noFill/>
                      <a:ln w="9525">
                        <a:noFill/>
                      </a:ln>
                    </p:spPr>
                  </p:pic>
                </p:oleObj>
              </mc:Fallback>
            </mc:AlternateContent>
          </a:graphicData>
        </a:graphic>
      </p:graphicFrame>
      <p:sp>
        <p:nvSpPr>
          <p:cNvPr id="2766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65" name="Object 17"/>
          <p:cNvGraphicFramePr>
            <a:graphicFrameLocks noChangeAspect="1"/>
          </p:cNvGraphicFramePr>
          <p:nvPr/>
        </p:nvGraphicFramePr>
        <p:xfrm>
          <a:off x="1279132" y="3333964"/>
          <a:ext cx="838200" cy="477838"/>
        </p:xfrm>
        <a:graphic>
          <a:graphicData uri="http://schemas.openxmlformats.org/presentationml/2006/ole">
            <mc:AlternateContent xmlns:mc="http://schemas.openxmlformats.org/markup-compatibility/2006">
              <mc:Choice xmlns:v="urn:schemas-microsoft-com:vml" Requires="v">
                <p:oleObj spid="_x0000_s2055" name="公式" r:id="rId13" imgW="6400800" imgH="3657600" progId="Equation.3">
                  <p:embed/>
                </p:oleObj>
              </mc:Choice>
              <mc:Fallback>
                <p:oleObj name="公式" r:id="rId13" imgW="6400800" imgH="3657600" progId="Equation.3">
                  <p:embed/>
                  <p:pic>
                    <p:nvPicPr>
                      <p:cNvPr id="0" name="图片 2054" descr="image20"/>
                      <p:cNvPicPr>
                        <a:picLocks noChangeAspect="1"/>
                      </p:cNvPicPr>
                      <p:nvPr/>
                    </p:nvPicPr>
                    <p:blipFill>
                      <a:blip r:embed="rId14"/>
                      <a:stretch>
                        <a:fillRect/>
                      </a:stretch>
                    </p:blipFill>
                    <p:spPr>
                      <a:xfrm>
                        <a:off x="1279132" y="3333964"/>
                        <a:ext cx="838200" cy="477838"/>
                      </a:xfrm>
                      <a:prstGeom prst="rect">
                        <a:avLst/>
                      </a:prstGeom>
                      <a:noFill/>
                      <a:ln w="9525">
                        <a:noFill/>
                      </a:ln>
                    </p:spPr>
                  </p:pic>
                </p:oleObj>
              </mc:Fallback>
            </mc:AlternateContent>
          </a:graphicData>
        </a:graphic>
      </p:graphicFrame>
      <p:sp>
        <p:nvSpPr>
          <p:cNvPr id="27666"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667" name="Object 19"/>
          <p:cNvGraphicFramePr>
            <a:graphicFrameLocks noChangeAspect="1"/>
          </p:cNvGraphicFramePr>
          <p:nvPr/>
        </p:nvGraphicFramePr>
        <p:xfrm>
          <a:off x="3053137" y="3331716"/>
          <a:ext cx="2057400" cy="428625"/>
        </p:xfrm>
        <a:graphic>
          <a:graphicData uri="http://schemas.openxmlformats.org/presentationml/2006/ole">
            <mc:AlternateContent xmlns:mc="http://schemas.openxmlformats.org/markup-compatibility/2006">
              <mc:Choice xmlns:v="urn:schemas-microsoft-com:vml" Requires="v">
                <p:oleObj spid="_x0000_s2056" name="公式" r:id="rId15" imgW="21945600" imgH="4572000" progId="Equation.3">
                  <p:embed/>
                </p:oleObj>
              </mc:Choice>
              <mc:Fallback>
                <p:oleObj name="公式" r:id="rId15" imgW="21945600" imgH="4572000" progId="Equation.3">
                  <p:embed/>
                  <p:pic>
                    <p:nvPicPr>
                      <p:cNvPr id="0" name="图片 2055" descr="image21"/>
                      <p:cNvPicPr>
                        <a:picLocks noChangeAspect="1"/>
                      </p:cNvPicPr>
                      <p:nvPr/>
                    </p:nvPicPr>
                    <p:blipFill>
                      <a:blip r:embed="rId16"/>
                      <a:stretch>
                        <a:fillRect/>
                      </a:stretch>
                    </p:blipFill>
                    <p:spPr>
                      <a:xfrm>
                        <a:off x="3053137" y="3331716"/>
                        <a:ext cx="2057400" cy="428625"/>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pic>
        <p:nvPicPr>
          <p:cNvPr id="100" name="图片 99"/>
          <p:cNvPicPr/>
          <p:nvPr/>
        </p:nvPicPr>
        <p:blipFill>
          <a:blip r:embed="rId17"/>
          <a:srcRect l="22338" t="13490" r="-870" b="274"/>
          <a:stretch>
            <a:fillRect/>
          </a:stretch>
        </p:blipFill>
        <p:spPr>
          <a:xfrm>
            <a:off x="4713605" y="4789170"/>
            <a:ext cx="3842385" cy="162496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31"/>
          <p:cNvSpPr>
            <a:spLocks noGrp="1"/>
          </p:cNvSpPr>
          <p:nvPr>
            <p:ph type="title"/>
          </p:nvPr>
        </p:nvSpPr>
        <p:spPr>
          <a:xfrm>
            <a:off x="457200" y="274320"/>
            <a:ext cx="8229600" cy="565150"/>
          </a:xfrm>
          <a:prstGeom prst="rect">
            <a:avLst/>
          </a:prstGeom>
        </p:spPr>
        <p:txBody>
          <a:bodyPr lIns="0" tIns="0" rIns="0" bIns="0">
            <a:normAutofit fontScale="90000"/>
          </a:bodyPr>
          <a:lstStyle>
            <a:lvl1pPr>
              <a:def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defRPr sz="1800"/>
            </a:pPr>
            <a:r>
              <a:rPr lang="zh-CN" altLang="en-US" sz="4000" dirty="0"/>
              <a:t>可能解，可行解，最优</a:t>
            </a:r>
            <a:r>
              <a:rPr lang="zh-CN" altLang="en-US" sz="4000" dirty="0"/>
              <a:t>解</a:t>
            </a:r>
            <a:endParaRPr lang="zh-CN" altLang="en-US" sz="4000" dirty="0"/>
          </a:p>
        </p:txBody>
      </p:sp>
      <p:sp>
        <p:nvSpPr>
          <p:cNvPr id="27650" name="Rectangle 2"/>
          <p:cNvSpPr>
            <a:spLocks noGrp="1" noChangeArrowheads="1"/>
          </p:cNvSpPr>
          <p:nvPr>
            <p:ph idx="1"/>
          </p:nvPr>
        </p:nvSpPr>
        <p:spPr>
          <a:xfrm>
            <a:off x="533400" y="1295400"/>
            <a:ext cx="8229600" cy="4525963"/>
          </a:xfrm>
        </p:spPr>
        <p:txBody>
          <a:bodyPr/>
          <a:lstStyle/>
          <a:p>
            <a:pPr marL="0" indent="0">
              <a:lnSpc>
                <a:spcPct val="80000"/>
              </a:lnSpc>
              <a:buNone/>
            </a:pPr>
            <a:r>
              <a:rPr lang="en-US" altLang="zh-CN" sz="2400" dirty="0">
                <a:sym typeface="+mn-ea"/>
              </a:rPr>
              <a:t>4</a:t>
            </a:r>
            <a:r>
              <a:rPr lang="zh-CN" altLang="en-US" sz="2400" dirty="0">
                <a:sym typeface="+mn-ea"/>
              </a:rPr>
              <a:t>后问题</a:t>
            </a:r>
            <a:r>
              <a:rPr lang="zh-CN" altLang="en-US" sz="2400" dirty="0" smtClean="0">
                <a:sym typeface="+mn-ea"/>
              </a:rPr>
              <a:t>状态空间树</a:t>
            </a:r>
            <a:r>
              <a:rPr lang="en-US" altLang="zh-CN" sz="2400" dirty="0" smtClean="0">
                <a:sym typeface="+mn-ea"/>
              </a:rPr>
              <a:t>:  4</a:t>
            </a:r>
            <a:r>
              <a:rPr lang="zh-CN" altLang="en-US" sz="2400" dirty="0" smtClean="0">
                <a:sym typeface="+mn-ea"/>
              </a:rPr>
              <a:t>叉完全树</a:t>
            </a:r>
            <a:endParaRPr lang="zh-CN" altLang="en-US" sz="2400" dirty="0" smtClean="0">
              <a:sym typeface="+mn-ea"/>
            </a:endParaRPr>
          </a:p>
          <a:p>
            <a:pPr marL="0" indent="0">
              <a:lnSpc>
                <a:spcPct val="80000"/>
              </a:lnSpc>
              <a:buNone/>
            </a:pPr>
            <a:r>
              <a:rPr lang="zh-CN" altLang="en-US" sz="2400" dirty="0" smtClean="0">
                <a:sym typeface="+mn-ea"/>
              </a:rPr>
              <a:t>完全四叉树的所有叶子节点构成一个</a:t>
            </a:r>
            <a:r>
              <a:rPr lang="zh-CN" altLang="en-US" sz="2400" dirty="0" smtClean="0">
                <a:solidFill>
                  <a:srgbClr val="FF0000"/>
                </a:solidFill>
                <a:sym typeface="+mn-ea"/>
              </a:rPr>
              <a:t>解空间</a:t>
            </a:r>
            <a:r>
              <a:rPr lang="zh-CN" altLang="en-US" sz="2400" dirty="0" smtClean="0">
                <a:sym typeface="+mn-ea"/>
              </a:rPr>
              <a:t>，</a:t>
            </a:r>
            <a:endParaRPr lang="zh-CN" altLang="en-US" sz="2400" dirty="0" smtClean="0">
              <a:sym typeface="+mn-ea"/>
            </a:endParaRPr>
          </a:p>
          <a:p>
            <a:pPr marL="0" indent="0">
              <a:lnSpc>
                <a:spcPct val="80000"/>
              </a:lnSpc>
              <a:buNone/>
            </a:pPr>
            <a:r>
              <a:rPr lang="zh-CN" altLang="en-US" sz="2400" dirty="0" smtClean="0">
                <a:sym typeface="+mn-ea"/>
              </a:rPr>
              <a:t>每个叶子节点就是一个</a:t>
            </a:r>
            <a:r>
              <a:rPr lang="zh-CN" altLang="en-US" sz="2400" dirty="0" smtClean="0">
                <a:solidFill>
                  <a:srgbClr val="FF0000"/>
                </a:solidFill>
                <a:sym typeface="+mn-ea"/>
              </a:rPr>
              <a:t>可能解</a:t>
            </a:r>
            <a:r>
              <a:rPr lang="zh-CN" altLang="en-US" sz="2400" dirty="0" smtClean="0">
                <a:sym typeface="+mn-ea"/>
              </a:rPr>
              <a:t>，</a:t>
            </a:r>
            <a:endParaRPr lang="zh-CN" altLang="en-US" sz="2400" dirty="0" smtClean="0">
              <a:sym typeface="+mn-ea"/>
            </a:endParaRPr>
          </a:p>
          <a:p>
            <a:pPr marL="0" indent="0">
              <a:lnSpc>
                <a:spcPct val="80000"/>
              </a:lnSpc>
              <a:buNone/>
            </a:pPr>
            <a:r>
              <a:rPr lang="zh-CN" altLang="en-US" sz="2400" dirty="0" smtClean="0">
                <a:sym typeface="+mn-ea"/>
              </a:rPr>
              <a:t>满足</a:t>
            </a:r>
            <a:r>
              <a:rPr lang="zh-CN" altLang="en-US" sz="2400" dirty="0" smtClean="0">
                <a:sym typeface="+mn-ea"/>
              </a:rPr>
              <a:t>约束要求的叶子节点就是</a:t>
            </a:r>
            <a:r>
              <a:rPr lang="zh-CN" altLang="en-US" sz="2400" dirty="0" smtClean="0">
                <a:solidFill>
                  <a:srgbClr val="FF0000"/>
                </a:solidFill>
                <a:sym typeface="+mn-ea"/>
              </a:rPr>
              <a:t>可行解</a:t>
            </a:r>
            <a:r>
              <a:rPr lang="zh-CN" altLang="en-US" sz="2400" dirty="0" smtClean="0">
                <a:sym typeface="+mn-ea"/>
              </a:rPr>
              <a:t>，</a:t>
            </a:r>
            <a:endParaRPr lang="zh-CN" altLang="en-US" sz="2400" dirty="0" smtClean="0">
              <a:sym typeface="+mn-ea"/>
            </a:endParaRPr>
          </a:p>
          <a:p>
            <a:pPr marL="0" indent="0">
              <a:lnSpc>
                <a:spcPct val="80000"/>
              </a:lnSpc>
              <a:buNone/>
            </a:pPr>
            <a:r>
              <a:rPr lang="zh-CN" altLang="en-US" sz="2400" dirty="0" smtClean="0">
                <a:solidFill>
                  <a:srgbClr val="FF0000"/>
                </a:solidFill>
                <a:sym typeface="+mn-ea"/>
              </a:rPr>
              <a:t>最优解</a:t>
            </a:r>
            <a:r>
              <a:rPr lang="zh-CN" altLang="en-US" sz="2400" dirty="0" smtClean="0">
                <a:sym typeface="+mn-ea"/>
              </a:rPr>
              <a:t>就是所有解中最符合目标函数的那个叶子节点</a:t>
            </a:r>
            <a:endParaRPr lang="zh-CN" altLang="en-US" sz="2400" dirty="0" smtClean="0"/>
          </a:p>
          <a:p>
            <a:pPr>
              <a:lnSpc>
                <a:spcPct val="80000"/>
              </a:lnSpc>
              <a:buFontTx/>
              <a:buNone/>
            </a:pPr>
            <a:r>
              <a:rPr lang="zh-CN" altLang="en-US" sz="2400" dirty="0" smtClean="0">
                <a:sym typeface="+mn-ea"/>
              </a:rPr>
              <a:t>约束方程：</a:t>
            </a:r>
            <a:endParaRPr lang="zh-CN" altLang="en-US" sz="2400" dirty="0" smtClean="0"/>
          </a:p>
          <a:p>
            <a:pPr>
              <a:lnSpc>
                <a:spcPct val="80000"/>
              </a:lnSpc>
              <a:buFontTx/>
              <a:buNone/>
            </a:pPr>
            <a:r>
              <a:rPr lang="en-US" altLang="zh-CN" sz="2400" dirty="0" smtClean="0">
                <a:sym typeface="+mn-ea"/>
              </a:rPr>
              <a:t>	</a:t>
            </a:r>
            <a:r>
              <a:rPr lang="zh-CN" altLang="en-US" sz="2400" dirty="0" smtClean="0">
                <a:sym typeface="+mn-ea"/>
              </a:rPr>
              <a:t>不在同一列</a:t>
            </a:r>
            <a:endParaRPr lang="zh-CN" altLang="en-US" sz="2400" dirty="0" smtClean="0"/>
          </a:p>
          <a:p>
            <a:pPr>
              <a:lnSpc>
                <a:spcPct val="80000"/>
              </a:lnSpc>
              <a:buFontTx/>
              <a:buNone/>
            </a:pPr>
            <a:r>
              <a:rPr lang="en-US" altLang="zh-CN" sz="2400" dirty="0" smtClean="0">
                <a:sym typeface="+mn-ea"/>
              </a:rPr>
              <a:t>	</a:t>
            </a:r>
            <a:r>
              <a:rPr lang="zh-CN" altLang="en-US" sz="2400" dirty="0" smtClean="0">
                <a:sym typeface="+mn-ea"/>
              </a:rPr>
              <a:t>不在同一个斜线上</a:t>
            </a:r>
            <a:endParaRPr lang="zh-CN" altLang="en-US" sz="2400" dirty="0" smtClean="0"/>
          </a:p>
          <a:p>
            <a:pPr>
              <a:lnSpc>
                <a:spcPct val="80000"/>
              </a:lnSpc>
              <a:buFontTx/>
              <a:buNone/>
            </a:pPr>
            <a:r>
              <a:rPr lang="en-US" altLang="zh-CN" sz="2400" dirty="0" smtClean="0">
                <a:sym typeface="+mn-ea"/>
              </a:rPr>
              <a:t> </a:t>
            </a:r>
            <a:r>
              <a:rPr lang="zh-CN" altLang="en-US" sz="2400" dirty="0" smtClean="0">
                <a:sym typeface="+mn-ea"/>
              </a:rPr>
              <a:t>目标函数：</a:t>
            </a:r>
            <a:endParaRPr lang="zh-CN" altLang="en-US" sz="2400" dirty="0" smtClean="0">
              <a:sym typeface="+mn-ea"/>
            </a:endParaRPr>
          </a:p>
          <a:p>
            <a:pPr>
              <a:lnSpc>
                <a:spcPct val="80000"/>
              </a:lnSpc>
              <a:buFontTx/>
              <a:buNone/>
            </a:pPr>
            <a:r>
              <a:rPr lang="zh-CN" altLang="en-US" sz="2400" dirty="0" smtClean="0"/>
              <a:t>数字最小：</a:t>
            </a:r>
            <a:r>
              <a:rPr lang="en-US" altLang="zh-CN" sz="2400" dirty="0" smtClean="0"/>
              <a:t>min</a:t>
            </a:r>
            <a:r>
              <a:rPr lang="zh-CN" altLang="en-US" sz="2400" dirty="0" smtClean="0">
                <a:ea typeface="宋体" panose="02010600030101010101" pitchFamily="2" charset="-122"/>
              </a:rPr>
              <a:t>（</a:t>
            </a:r>
            <a:r>
              <a:rPr lang="en-US" altLang="zh-CN" sz="2400" dirty="0" smtClean="0">
                <a:ea typeface="宋体" panose="02010600030101010101" pitchFamily="2" charset="-122"/>
              </a:rPr>
              <a:t>x1+x2+x3+x4</a:t>
            </a:r>
            <a:r>
              <a:rPr lang="zh-CN" altLang="en-US" sz="2400" dirty="0" smtClean="0">
                <a:ea typeface="宋体" panose="02010600030101010101" pitchFamily="2" charset="-122"/>
              </a:rPr>
              <a:t>）</a:t>
            </a:r>
            <a:endParaRPr lang="en-US" altLang="zh-CN" sz="2400" dirty="0" smtClean="0"/>
          </a:p>
          <a:p>
            <a:pPr eaLnBrk="1" hangingPunct="1"/>
            <a:endParaRPr lang="zh-CN" altLang="en-US" sz="2400" dirty="0" smtClean="0"/>
          </a:p>
        </p:txBody>
      </p:sp>
      <p:sp>
        <p:nvSpPr>
          <p:cNvPr id="27651"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3"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5"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9"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6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6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6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66"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Object 4"/>
          <p:cNvGraphicFramePr>
            <a:graphicFrameLocks noChangeAspect="1"/>
          </p:cNvGraphicFramePr>
          <p:nvPr/>
        </p:nvGraphicFramePr>
        <p:xfrm>
          <a:off x="2666094" y="3363946"/>
          <a:ext cx="1143000" cy="596900"/>
        </p:xfrm>
        <a:graphic>
          <a:graphicData uri="http://schemas.openxmlformats.org/presentationml/2006/ole">
            <mc:AlternateContent xmlns:mc="http://schemas.openxmlformats.org/markup-compatibility/2006">
              <mc:Choice xmlns:v="urn:schemas-microsoft-com:vml" Requires="v">
                <p:oleObj spid="_x0000_s3074" name="公式" r:id="rId1" imgW="10058400" imgH="5181600" progId="Equation.3">
                  <p:embed/>
                </p:oleObj>
              </mc:Choice>
              <mc:Fallback>
                <p:oleObj name="公式" r:id="rId1" imgW="10058400" imgH="5181600" progId="Equation.3">
                  <p:embed/>
                  <p:pic>
                    <p:nvPicPr>
                      <p:cNvPr id="0" name="图片 3073" descr="image23"/>
                      <p:cNvPicPr>
                        <a:picLocks noChangeAspect="1"/>
                      </p:cNvPicPr>
                      <p:nvPr/>
                    </p:nvPicPr>
                    <p:blipFill>
                      <a:blip r:embed="rId2"/>
                      <a:stretch>
                        <a:fillRect/>
                      </a:stretch>
                    </p:blipFill>
                    <p:spPr>
                      <a:xfrm>
                        <a:off x="2666094" y="3363946"/>
                        <a:ext cx="1143000" cy="596900"/>
                      </a:xfrm>
                      <a:prstGeom prst="rect">
                        <a:avLst/>
                      </a:prstGeom>
                      <a:noFill/>
                      <a:ln w="9525">
                        <a:noFill/>
                      </a:ln>
                    </p:spPr>
                  </p:pic>
                </p:oleObj>
              </mc:Fallback>
            </mc:AlternateContent>
          </a:graphicData>
        </a:graphic>
      </p:graphicFrame>
      <p:graphicFrame>
        <p:nvGraphicFramePr>
          <p:cNvPr id="9" name="Object 6"/>
          <p:cNvGraphicFramePr>
            <a:graphicFrameLocks noChangeAspect="1"/>
          </p:cNvGraphicFramePr>
          <p:nvPr/>
        </p:nvGraphicFramePr>
        <p:xfrm>
          <a:off x="3975735" y="3390900"/>
          <a:ext cx="3262630" cy="478155"/>
        </p:xfrm>
        <a:graphic>
          <a:graphicData uri="http://schemas.openxmlformats.org/presentationml/2006/ole">
            <mc:AlternateContent xmlns:mc="http://schemas.openxmlformats.org/markup-compatibility/2006">
              <mc:Choice xmlns:v="urn:schemas-microsoft-com:vml" Requires="v">
                <p:oleObj spid="_x0000_s3075" name="公式" r:id="rId3" imgW="29565600" imgH="4267200" progId="Equation.3">
                  <p:embed/>
                </p:oleObj>
              </mc:Choice>
              <mc:Fallback>
                <p:oleObj name="公式" r:id="rId3" imgW="29565600" imgH="4267200" progId="Equation.3">
                  <p:embed/>
                  <p:pic>
                    <p:nvPicPr>
                      <p:cNvPr id="0" name="图片 3074" descr="image24"/>
                      <p:cNvPicPr>
                        <a:picLocks noChangeAspect="1"/>
                      </p:cNvPicPr>
                      <p:nvPr/>
                    </p:nvPicPr>
                    <p:blipFill>
                      <a:blip r:embed="rId4"/>
                      <a:stretch>
                        <a:fillRect/>
                      </a:stretch>
                    </p:blipFill>
                    <p:spPr>
                      <a:xfrm>
                        <a:off x="3975735" y="3390900"/>
                        <a:ext cx="3262630" cy="478155"/>
                      </a:xfrm>
                      <a:prstGeom prst="rect">
                        <a:avLst/>
                      </a:prstGeom>
                      <a:noFill/>
                      <a:ln w="9525">
                        <a:noFill/>
                      </a:ln>
                    </p:spPr>
                  </p:pic>
                </p:oleObj>
              </mc:Fallback>
            </mc:AlternateContent>
          </a:graphicData>
        </a:graphic>
      </p:graphicFrame>
      <p:graphicFrame>
        <p:nvGraphicFramePr>
          <p:cNvPr id="10" name="Object 8"/>
          <p:cNvGraphicFramePr>
            <a:graphicFrameLocks noChangeAspect="1"/>
          </p:cNvGraphicFramePr>
          <p:nvPr/>
        </p:nvGraphicFramePr>
        <p:xfrm>
          <a:off x="3581310" y="3806190"/>
          <a:ext cx="2133600" cy="511175"/>
        </p:xfrm>
        <a:graphic>
          <a:graphicData uri="http://schemas.openxmlformats.org/presentationml/2006/ole">
            <mc:AlternateContent xmlns:mc="http://schemas.openxmlformats.org/markup-compatibility/2006">
              <mc:Choice xmlns:v="urn:schemas-microsoft-com:vml" Requires="v">
                <p:oleObj spid="_x0000_s3076" name="公式" r:id="rId5" imgW="21945600" imgH="5181600" progId="Equation.3">
                  <p:embed/>
                </p:oleObj>
              </mc:Choice>
              <mc:Fallback>
                <p:oleObj name="公式" r:id="rId5" imgW="21945600" imgH="5181600" progId="Equation.3">
                  <p:embed/>
                  <p:pic>
                    <p:nvPicPr>
                      <p:cNvPr id="0" name="图片 3075" descr="image25"/>
                      <p:cNvPicPr>
                        <a:picLocks noChangeAspect="1"/>
                      </p:cNvPicPr>
                      <p:nvPr/>
                    </p:nvPicPr>
                    <p:blipFill>
                      <a:blip r:embed="rId6"/>
                      <a:stretch>
                        <a:fillRect/>
                      </a:stretch>
                    </p:blipFill>
                    <p:spPr>
                      <a:xfrm>
                        <a:off x="3581310" y="3806190"/>
                        <a:ext cx="2133600" cy="511175"/>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p>
            <a:pPr lvl="0"/>
            <a:fld id="{86CB4B4D-7CA3-9044-876B-883B54F8677D}" type="slidenum">
              <a:rPr lang="en-US" altLang="zh-CN" smtClean="0"/>
            </a:fld>
            <a:endParaRPr lang="zh-CN" altLang="en-US"/>
          </a:p>
        </p:txBody>
      </p:sp>
      <p:sp>
        <p:nvSpPr>
          <p:cNvPr id="3" name="页脚占位符 2"/>
          <p:cNvSpPr>
            <a:spLocks noGrp="1"/>
          </p:cNvSpPr>
          <p:nvPr>
            <p:ph type="ftr" sz="quarter" idx="11"/>
          </p:nvPr>
        </p:nvSpPr>
        <p:spPr/>
        <p:txBody>
          <a:bodyPr/>
          <a:p>
            <a:pPr>
              <a:defRPr/>
            </a:pPr>
            <a:r>
              <a:rPr lang="en-US"/>
              <a:t>高级算法设计与分析 卢亚辉</a:t>
            </a:r>
            <a:endParaRPr lang="en-US"/>
          </a:p>
        </p:txBody>
      </p:sp>
      <p:pic>
        <p:nvPicPr>
          <p:cNvPr id="100" name="图片 99"/>
          <p:cNvPicPr/>
          <p:nvPr/>
        </p:nvPicPr>
        <p:blipFill>
          <a:blip r:embed="rId7"/>
          <a:srcRect l="22338" t="13490" r="-870" b="274"/>
          <a:stretch>
            <a:fillRect/>
          </a:stretch>
        </p:blipFill>
        <p:spPr>
          <a:xfrm>
            <a:off x="5942965" y="4763770"/>
            <a:ext cx="3004820" cy="13462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灯片编号占位符 3"/>
          <p:cNvSpPr>
            <a:spLocks noGrp="1"/>
          </p:cNvSpPr>
          <p:nvPr>
            <p:ph type="sldNum" sz="quarter" idx="10"/>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1" u="none" kern="1200" baseline="0">
                <a:solidFill>
                  <a:schemeClr val="tx1"/>
                </a:solidFill>
                <a:latin typeface="Gulim" panose="020B0600000101010101" pitchFamily="34" charset="-127"/>
                <a:ea typeface="宋体" panose="02010600030101010101" pitchFamily="2" charset="-122"/>
                <a:cs typeface="+mn-cs"/>
              </a:defRPr>
            </a:lvl5pPr>
          </a:lstStyle>
          <a:p>
            <a:pPr lvl="0" algn="r" latinLnBrk="1"/>
            <a:fld id="{9A0DB2DC-4C9A-4742-B13C-FB6460FD3503}" type="slidenum">
              <a:rPr lang="zh-CN" altLang="en-US" sz="1400" i="0" dirty="0">
                <a:ea typeface="Gulim" panose="020B0600000101010101" pitchFamily="34" charset="-127"/>
              </a:rPr>
            </a:fld>
            <a:endParaRPr lang="zh-CN" altLang="en-US" sz="1400" i="0" dirty="0">
              <a:ea typeface="Gulim" panose="020B0600000101010101" pitchFamily="34" charset="-127"/>
            </a:endParaRPr>
          </a:p>
        </p:txBody>
      </p:sp>
      <p:sp>
        <p:nvSpPr>
          <p:cNvPr id="384002" name="Rectangle 2"/>
          <p:cNvSpPr>
            <a:spLocks noGrp="1" noChangeArrowheads="1"/>
          </p:cNvSpPr>
          <p:nvPr>
            <p:ph type="title"/>
          </p:nvPr>
        </p:nvSpPr>
        <p:spPr>
          <a:xfrm>
            <a:off x="684213" y="0"/>
            <a:ext cx="7772400" cy="731838"/>
          </a:xfrm>
        </p:spPr>
        <p:txBody>
          <a:bodyPr vert="horz" wrap="square" lIns="91440" tIns="45720" rIns="91440" bIns="45720" numCol="1" anchor="ctr" anchorCtr="0" compatLnSpc="1"/>
          <a:lstStyle/>
          <a:p>
            <a:pPr marL="0" marR="0" lvl="0" indent="0" algn="ctr" defTabSz="914400" rtl="0" eaLnBrk="1" fontAlgn="base" latinLnBrk="1" hangingPunct="1">
              <a:lnSpc>
                <a:spcPct val="100000"/>
              </a:lnSpc>
              <a:spcBef>
                <a:spcPct val="0"/>
              </a:spcBef>
              <a:spcAft>
                <a:spcPct val="0"/>
              </a:spcAft>
              <a:buClrTx/>
              <a:buSzTx/>
              <a:buFontTx/>
              <a:buNone/>
              <a:defRPr/>
            </a:pPr>
            <a:r>
              <a:rPr kumimoji="1"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求解过程</a:t>
            </a:r>
            <a:r>
              <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a:t>
            </a:r>
            <a:r>
              <a:rPr kumimoji="1" lang="zh-CN" altLang="en-US"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rPr>
              <a:t>树搜索</a:t>
            </a:r>
            <a:endParaRPr kumimoji="1" lang="en-US" altLang="zh-CN" sz="40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384003" name="Rectangle 3"/>
          <p:cNvSpPr>
            <a:spLocks noGrp="1" noChangeArrowheads="1"/>
          </p:cNvSpPr>
          <p:nvPr>
            <p:ph idx="1"/>
          </p:nvPr>
        </p:nvSpPr>
        <p:spPr>
          <a:xfrm>
            <a:off x="685483" y="1119823"/>
            <a:ext cx="7772400" cy="4752975"/>
          </a:xfrm>
        </p:spPr>
        <p:txBody>
          <a:bodyPr vert="horz" wrap="square" lIns="91440" tIns="45720" rIns="91440" bIns="45720" numCol="1" anchor="t" anchorCtr="0" compatLnSpc="1"/>
          <a:lstStyle/>
          <a:p>
            <a:pPr marL="342900" marR="0" lvl="0" indent="-342900" algn="l" defTabSz="914400" rtl="0" eaLnBrk="1" fontAlgn="base" latinLnBrk="1" hangingPunct="1">
              <a:lnSpc>
                <a:spcPct val="100000"/>
              </a:lnSpc>
              <a:spcBef>
                <a:spcPct val="20000"/>
              </a:spcBef>
              <a:spcAft>
                <a:spcPct val="0"/>
              </a:spcAft>
              <a:buClrTx/>
              <a:buSzTx/>
              <a:buFontTx/>
              <a:buChar char="•"/>
              <a:defRPr/>
            </a:pP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求解问题的过程使用搜索树形式</a:t>
            </a:r>
            <a:endParaRPr kumimoji="1" lang="zh-CN" altLang="en-US" sz="32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1" hangingPunct="1">
              <a:lnSpc>
                <a:spcPct val="100000"/>
              </a:lnSpc>
              <a:spcBef>
                <a:spcPct val="20000"/>
              </a:spcBef>
              <a:spcAft>
                <a:spcPct val="0"/>
              </a:spcAft>
              <a:buClrTx/>
              <a:buSzTx/>
              <a:buFontTx/>
              <a:buChar char="•"/>
              <a:defRPr/>
            </a:pPr>
            <a:r>
              <a:rPr kumimoji="1" lang="zh-CN" altLang="en-US"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rPr>
              <a:t>每个状态对应</a:t>
            </a:r>
            <a:r>
              <a:rPr kumimoji="1" lang="zh-CN" altLang="en-US" sz="28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ea"/>
              </a:rPr>
              <a:t>搜索树中一个节点</a:t>
            </a:r>
            <a:endParaRPr kumimoji="1" lang="zh-CN" altLang="en-US" sz="28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ea"/>
            </a:endParaRPr>
          </a:p>
          <a:p>
            <a:pPr marL="742950" marR="0" lvl="1" indent="-285750" algn="l" defTabSz="914400" rtl="0" eaLnBrk="1" fontAlgn="base" latinLnBrk="1" hangingPunct="1">
              <a:lnSpc>
                <a:spcPct val="100000"/>
              </a:lnSpc>
              <a:spcBef>
                <a:spcPct val="20000"/>
              </a:spcBef>
              <a:spcAft>
                <a:spcPct val="0"/>
              </a:spcAft>
              <a:buClrTx/>
              <a:buSzTx/>
              <a:buFontTx/>
              <a:buChar char="•"/>
              <a:defRPr/>
            </a:pPr>
            <a:r>
              <a:rPr kumimoji="1" lang="zh-CN" altLang="en-US"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rPr>
              <a:t>根节点对应于初始状态</a:t>
            </a:r>
            <a:endParaRPr kumimoji="1" lang="zh-CN" altLang="en-US"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endParaRPr>
          </a:p>
          <a:p>
            <a:pPr marL="742950" marR="0" lvl="1" indent="-285750" algn="l" defTabSz="914400" rtl="0" eaLnBrk="1" fontAlgn="base" latinLnBrk="1" hangingPunct="1">
              <a:lnSpc>
                <a:spcPct val="100000"/>
              </a:lnSpc>
              <a:spcBef>
                <a:spcPct val="20000"/>
              </a:spcBef>
              <a:spcAft>
                <a:spcPct val="0"/>
              </a:spcAft>
              <a:buClrTx/>
              <a:buSzTx/>
              <a:buFontTx/>
              <a:buChar char="•"/>
              <a:defRPr/>
            </a:pPr>
            <a:r>
              <a:rPr kumimoji="1" lang="zh-CN" altLang="en-US"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rPr>
              <a:t>每次从搜索树的上层节点出发，根据约束条件进入下一个可能的状态，即展开新的一层树节点</a:t>
            </a:r>
            <a:r>
              <a:rPr kumimoji="1" lang="en-US" altLang="zh-CN"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rPr>
              <a:t>—</a:t>
            </a:r>
            <a:r>
              <a:rPr kumimoji="1" lang="zh-CN" altLang="en-US"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rPr>
              <a:t>节点扩展</a:t>
            </a:r>
            <a:endParaRPr kumimoji="1" lang="en-US" altLang="zh-CN"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endParaRPr>
          </a:p>
          <a:p>
            <a:pPr marL="742950" marR="0" lvl="1" indent="-285750" algn="l" defTabSz="914400" rtl="0" eaLnBrk="1" fontAlgn="base" latinLnBrk="1" hangingPunct="1">
              <a:lnSpc>
                <a:spcPct val="100000"/>
              </a:lnSpc>
              <a:spcBef>
                <a:spcPct val="20000"/>
              </a:spcBef>
              <a:spcAft>
                <a:spcPct val="0"/>
              </a:spcAft>
              <a:buClrTx/>
              <a:buSzTx/>
              <a:buFontTx/>
              <a:buChar char="•"/>
              <a:defRPr/>
            </a:pPr>
            <a:r>
              <a:rPr kumimoji="0" lang="zh-CN" altLang="en-US"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rPr>
              <a:t>节点展开的顺序即代表了不同的搜索策略</a:t>
            </a:r>
            <a:endParaRPr kumimoji="0" lang="zh-CN" altLang="en-US"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endParaRPr>
          </a:p>
          <a:p>
            <a:pPr marL="742950" marR="0" lvl="1" indent="-285750" algn="l" defTabSz="914400" rtl="0" eaLnBrk="1" fontAlgn="base" latinLnBrk="1" hangingPunct="1">
              <a:lnSpc>
                <a:spcPct val="100000"/>
              </a:lnSpc>
              <a:spcBef>
                <a:spcPct val="20000"/>
              </a:spcBef>
              <a:spcAft>
                <a:spcPct val="0"/>
              </a:spcAft>
              <a:buClrTx/>
              <a:buSzTx/>
              <a:buFontTx/>
              <a:buChar char="•"/>
              <a:defRPr/>
            </a:pPr>
            <a:r>
              <a:rPr kumimoji="0" lang="zh-CN" altLang="en-US"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rPr>
              <a:t>当展开的节点为目标状态时，就找到了问题的一个解</a:t>
            </a:r>
            <a:endParaRPr kumimoji="0" lang="en-US" altLang="zh-CN" sz="28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endParaRPr>
          </a:p>
          <a:p>
            <a:pPr marL="742950" marR="0" lvl="1" indent="-285750" algn="l" defTabSz="914400" rtl="0" eaLnBrk="1" fontAlgn="base" latinLnBrk="1" hangingPunct="1">
              <a:lnSpc>
                <a:spcPct val="100000"/>
              </a:lnSpc>
              <a:spcBef>
                <a:spcPct val="20000"/>
              </a:spcBef>
              <a:spcAft>
                <a:spcPct val="0"/>
              </a:spcAft>
              <a:buClrTx/>
              <a:buSzTx/>
              <a:buFontTx/>
              <a:buChar char="•"/>
              <a:defRPr/>
            </a:pPr>
            <a:r>
              <a:rPr kumimoji="0" lang="zh-CN" altLang="en-US" sz="20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mn-ea"/>
              </a:rPr>
              <a:t>如果一个节点不满足约束，或者不可能存在目标状态，那么我们不再搜索这个节点以下的子树，这叫做</a:t>
            </a:r>
            <a:r>
              <a:rPr kumimoji="0" lang="zh-CN" altLang="en-US" sz="2000" b="0" i="0" u="none" strike="noStrike" kern="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mn-ea"/>
              </a:rPr>
              <a:t>剪枝</a:t>
            </a:r>
            <a:endParaRPr kumimoji="0" lang="en-US" altLang="zh-CN" sz="2000" b="0" i="0" u="none" strike="noStrike" kern="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mn-ea"/>
            </a:endParaRPr>
          </a:p>
        </p:txBody>
      </p:sp>
      <p:sp>
        <p:nvSpPr>
          <p:cNvPr id="2" name="页脚占位符 1"/>
          <p:cNvSpPr>
            <a:spLocks noGrp="1"/>
          </p:cNvSpPr>
          <p:nvPr>
            <p:ph type="ftr" sz="quarter" idx="11"/>
          </p:nvPr>
        </p:nvSpPr>
        <p:spPr/>
        <p:txBody>
          <a:bodyPr/>
          <a:p>
            <a:pPr>
              <a:defRPr/>
            </a:pPr>
            <a:r>
              <a:rPr lang="en-US"/>
              <a:t>高级算法设计与分析 卢亚辉</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4003">
                                            <p:txEl>
                                              <p:charRg st="15" end="30"/>
                                            </p:txEl>
                                          </p:spTgt>
                                        </p:tgtEl>
                                        <p:attrNameLst>
                                          <p:attrName>style.visibility</p:attrName>
                                        </p:attrNameLst>
                                      </p:cBhvr>
                                      <p:to>
                                        <p:strVal val="visible"/>
                                      </p:to>
                                    </p:set>
                                    <p:animEffect transition="in" filter="blinds(horizontal)">
                                      <p:cBhvr>
                                        <p:cTn id="7" dur="500"/>
                                        <p:tgtEl>
                                          <p:spTgt spid="384003">
                                            <p:txEl>
                                              <p:charRg st="15" end="3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4003">
                                            <p:txEl>
                                              <p:charRg st="30" end="41"/>
                                            </p:txEl>
                                          </p:spTgt>
                                        </p:tgtEl>
                                        <p:attrNameLst>
                                          <p:attrName>style.visibility</p:attrName>
                                        </p:attrNameLst>
                                      </p:cBhvr>
                                      <p:to>
                                        <p:strVal val="visible"/>
                                      </p:to>
                                    </p:set>
                                    <p:animEffect transition="in" filter="blinds(horizontal)">
                                      <p:cBhvr>
                                        <p:cTn id="12" dur="500"/>
                                        <p:tgtEl>
                                          <p:spTgt spid="384003">
                                            <p:txEl>
                                              <p:charRg st="30" end="4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4003">
                                            <p:txEl>
                                              <p:charRg st="41" end="88"/>
                                            </p:txEl>
                                          </p:spTgt>
                                        </p:tgtEl>
                                        <p:attrNameLst>
                                          <p:attrName>style.visibility</p:attrName>
                                        </p:attrNameLst>
                                      </p:cBhvr>
                                      <p:to>
                                        <p:strVal val="visible"/>
                                      </p:to>
                                    </p:set>
                                    <p:animEffect transition="in" filter="blinds(horizontal)">
                                      <p:cBhvr>
                                        <p:cTn id="17" dur="500"/>
                                        <p:tgtEl>
                                          <p:spTgt spid="384003">
                                            <p:txEl>
                                              <p:charRg st="41" end="8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4003">
                                            <p:txEl>
                                              <p:charRg st="88" end="107"/>
                                            </p:txEl>
                                          </p:spTgt>
                                        </p:tgtEl>
                                        <p:attrNameLst>
                                          <p:attrName>style.visibility</p:attrName>
                                        </p:attrNameLst>
                                      </p:cBhvr>
                                      <p:to>
                                        <p:strVal val="visible"/>
                                      </p:to>
                                    </p:set>
                                    <p:animEffect transition="in" filter="blinds(horizontal)">
                                      <p:cBhvr>
                                        <p:cTn id="22" dur="500"/>
                                        <p:tgtEl>
                                          <p:spTgt spid="384003">
                                            <p:txEl>
                                              <p:charRg st="88" end="10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84003">
                                            <p:txEl>
                                              <p:charRg st="107" end="131"/>
                                            </p:txEl>
                                          </p:spTgt>
                                        </p:tgtEl>
                                        <p:attrNameLst>
                                          <p:attrName>style.visibility</p:attrName>
                                        </p:attrNameLst>
                                      </p:cBhvr>
                                      <p:to>
                                        <p:strVal val="visible"/>
                                      </p:to>
                                    </p:set>
                                    <p:anim calcmode="lin" valueType="num">
                                      <p:cBhvr additive="base">
                                        <p:cTn id="27" dur="500" fill="hold"/>
                                        <p:tgtEl>
                                          <p:spTgt spid="384003">
                                            <p:txEl>
                                              <p:charRg st="107" end="13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84003">
                                            <p:txEl>
                                              <p:charRg st="107" end="13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84003">
                                            <p:txEl>
                                              <p:charRg st="131" end="179"/>
                                            </p:txEl>
                                          </p:spTgt>
                                        </p:tgtEl>
                                        <p:attrNameLst>
                                          <p:attrName>style.visibility</p:attrName>
                                        </p:attrNameLst>
                                      </p:cBhvr>
                                      <p:to>
                                        <p:strVal val="visible"/>
                                      </p:to>
                                    </p:set>
                                    <p:anim calcmode="lin" valueType="num">
                                      <p:cBhvr additive="base">
                                        <p:cTn id="33" dur="500" fill="hold"/>
                                        <p:tgtEl>
                                          <p:spTgt spid="384003">
                                            <p:txEl>
                                              <p:charRg st="131" end="17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84003">
                                            <p:txEl>
                                              <p:charRg st="131" end="17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a:spLocks noGrp="1"/>
          </p:cNvSpPr>
          <p:nvPr>
            <p:ph type="title" idx="4294967295"/>
          </p:nvPr>
        </p:nvSpPr>
        <p:spPr>
          <a:xfrm>
            <a:off x="0" y="274955"/>
            <a:ext cx="8229600" cy="606425"/>
          </a:xfrm>
          <a:prstGeom prst="rect">
            <a:avLst/>
          </a:prstGeom>
        </p:spPr>
        <p:txBody>
          <a:bodyPr lIns="0" tIns="0" rIns="0" bIns="0">
            <a:normAutofit fontScale="90000"/>
          </a:bodyPr>
          <a:lstStyle>
            <a:lvl1pPr>
              <a:def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lvl="0">
              <a:defRPr sz="1800"/>
            </a:pPr>
            <a:r>
              <a:rPr sz="4400"/>
              <a:t>哲学思想</a:t>
            </a:r>
            <a:endParaRPr sz="4400"/>
          </a:p>
        </p:txBody>
      </p:sp>
      <p:sp>
        <p:nvSpPr>
          <p:cNvPr id="35" name="Shape 35"/>
          <p:cNvSpPr>
            <a:spLocks noGrp="1"/>
          </p:cNvSpPr>
          <p:nvPr>
            <p:ph type="body" idx="4294967295"/>
          </p:nvPr>
        </p:nvSpPr>
        <p:spPr>
          <a:xfrm>
            <a:off x="565079" y="1672119"/>
            <a:ext cx="8229600" cy="4525963"/>
          </a:xfrm>
          <a:prstGeom prst="rect">
            <a:avLst/>
          </a:prstGeom>
        </p:spPr>
        <p:txBody>
          <a:bodyPr lIns="0" tIns="0" rIns="0" bIns="0">
            <a:normAutofit/>
          </a:bodyPr>
          <a:lstStyle/>
          <a:p>
            <a:pPr marL="298450" indent="-298450" defTabSz="795020">
              <a:spcBef>
                <a:spcPts val="600"/>
              </a:spcBef>
              <a:defRPr sz="1800"/>
            </a:pPr>
            <a:r>
              <a:rPr sz="2785" dirty="0" err="1">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每个人的解决问题的方法</a:t>
            </a:r>
            <a:r>
              <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endPar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298450" indent="-298450" defTabSz="795020">
              <a:spcBef>
                <a:spcPts val="600"/>
              </a:spcBef>
              <a:defRPr sz="1800"/>
            </a:pPr>
            <a:r>
              <a:rPr sz="2785" dirty="0"/>
              <a:t>1</a:t>
            </a:r>
            <a:r>
              <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）碰到问题，思考所有的解决方法（思考的周密性－－</a:t>
            </a:r>
            <a:r>
              <a:rPr sz="2785" dirty="0" err="1">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全面</a:t>
            </a:r>
            <a:r>
              <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endPar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298450" indent="-298450" defTabSz="795020">
              <a:spcBef>
                <a:spcPts val="600"/>
              </a:spcBef>
              <a:defRPr sz="1800"/>
            </a:pPr>
            <a:r>
              <a:rPr sz="2785" dirty="0"/>
              <a:t>2</a:t>
            </a:r>
            <a:r>
              <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）所有的这些解决方法的组织，关系等（思考的系统性－－</a:t>
            </a:r>
            <a:r>
              <a:rPr sz="2785" dirty="0" err="1">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条理</a:t>
            </a:r>
            <a:r>
              <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endPar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298450" indent="-298450" defTabSz="795020">
              <a:spcBef>
                <a:spcPts val="600"/>
              </a:spcBef>
              <a:defRPr sz="1800"/>
            </a:pPr>
            <a:r>
              <a:rPr sz="2785" dirty="0"/>
              <a:t>3</a:t>
            </a:r>
            <a:r>
              <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）排除不可行，不实际的方法（思考的选择性－－</a:t>
            </a:r>
            <a:r>
              <a:rPr sz="2785" dirty="0" err="1">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优化</a:t>
            </a:r>
            <a:r>
              <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endPar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marL="298450" indent="-298450" defTabSz="795020">
              <a:spcBef>
                <a:spcPts val="600"/>
              </a:spcBef>
              <a:defRPr sz="1800"/>
            </a:pPr>
            <a:r>
              <a:rPr sz="2785" dirty="0" err="1">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解决问题</a:t>
            </a:r>
            <a:r>
              <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endParaRPr sz="2785"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2" name="灯片编号占位符 1"/>
          <p:cNvSpPr>
            <a:spLocks noGrp="1"/>
          </p:cNvSpPr>
          <p:nvPr>
            <p:ph type="sldNum" sz="quarter" idx="2"/>
          </p:nvPr>
        </p:nvSpPr>
        <p:spPr/>
        <p:txBody>
          <a:bodyPr/>
          <a:p>
            <a:pPr lvl="0"/>
            <a:fld id="{86CB4B4D-7CA3-9044-876B-883B54F8677D}" type="slidenum">
              <a:rPr/>
            </a:fld>
            <a:endParaRPr/>
          </a:p>
        </p:txBody>
      </p:sp>
    </p:spTree>
  </p:cSld>
  <p:clrMapOvr>
    <a:masterClrMapping/>
  </p:clrMapOvr>
  <p:transition spd="med"/>
</p:sld>
</file>

<file path=ppt/tags/tag1.xml><?xml version="1.0" encoding="utf-8"?>
<p:tagLst xmlns:p="http://schemas.openxmlformats.org/presentationml/2006/main">
  <p:tag name="TIMING" val="|23.5|25.5|8.4|1.2|33.3|2.8|22.4|13.2|0.7|3.6"/>
</p:tagLst>
</file>

<file path=ppt/tags/tag2.xml><?xml version="1.0" encoding="utf-8"?>
<p:tagLst xmlns:p="http://schemas.openxmlformats.org/presentationml/2006/main">
  <p:tag name="KSO_WM_UNIT_PLACING_PICTURE_USER_VIEWPORT" val="{&quot;height&quot;:7136,&quot;width&quot;:6720}"/>
</p:tagLst>
</file>

<file path=ppt/tags/tag3.xml><?xml version="1.0" encoding="utf-8"?>
<p:tagLst xmlns:p="http://schemas.openxmlformats.org/presentationml/2006/main">
  <p:tag name="KSO_WM_UNIT_PLACING_PICTURE_USER_VIEWPORT" val="{&quot;height&quot;:5885,&quot;width&quot;:7920}"/>
</p:tagLst>
</file>

<file path=ppt/tags/tag4.xml><?xml version="1.0" encoding="utf-8"?>
<p:tagLst xmlns:p="http://schemas.openxmlformats.org/presentationml/2006/main">
  <p:tag name="KSO_WM_UNIT_PLACING_PICTURE_USER_VIEWPORT" val="{&quot;height&quot;:2995,&quot;width&quot;:2247}"/>
</p:tagLst>
</file>

<file path=ppt/tags/tag5.xml><?xml version="1.0" encoding="utf-8"?>
<p:tagLst xmlns:p="http://schemas.openxmlformats.org/presentationml/2006/main">
  <p:tag name="KSO_WM_UNIT_PLACING_PICTURE_USER_VIEWPORT" val="{&quot;height&quot;:2803,&quot;width&quot;:3451}"/>
</p:tagLst>
</file>

<file path=ppt/tags/tag6.xml><?xml version="1.0" encoding="utf-8"?>
<p:tagLst xmlns:p="http://schemas.openxmlformats.org/presentationml/2006/main">
  <p:tag name="KSO_WM_UNIT_PLACING_PICTURE_USER_VIEWPORT" val="{&quot;height&quot;:3179,&quot;width&quot;:4319}"/>
</p:tagLst>
</file>

<file path=ppt/theme/theme1.xml><?xml version="1.0" encoding="utf-8"?>
<a:theme xmlns:a="http://schemas.openxmlformats.org/drawingml/2006/main" name="original">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riginal">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original</Template>
  <TotalTime>0</TotalTime>
  <Words>5443</Words>
  <Application>WPS 演示</Application>
  <PresentationFormat>全屏显示(4:3)</PresentationFormat>
  <Paragraphs>834</Paragraphs>
  <Slides>40</Slides>
  <Notes>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23</vt:i4>
      </vt:variant>
      <vt:variant>
        <vt:lpstr>幻灯片标题</vt:lpstr>
      </vt:variant>
      <vt:variant>
        <vt:i4>40</vt:i4>
      </vt:variant>
    </vt:vector>
  </HeadingPairs>
  <TitlesOfParts>
    <vt:vector size="81" baseType="lpstr">
      <vt:lpstr>Arial</vt:lpstr>
      <vt:lpstr>宋体</vt:lpstr>
      <vt:lpstr>Wingdings</vt:lpstr>
      <vt:lpstr>Arial</vt:lpstr>
      <vt:lpstr>Times New Roman</vt:lpstr>
      <vt:lpstr>Helvetica Neue</vt:lpstr>
      <vt:lpstr>Arial Unicode MS</vt:lpstr>
      <vt:lpstr>Gulim</vt:lpstr>
      <vt:lpstr>Malgun Gothic</vt:lpstr>
      <vt:lpstr>黑体</vt:lpstr>
      <vt:lpstr>楷体_GB2312</vt:lpstr>
      <vt:lpstr>新宋体</vt:lpstr>
      <vt:lpstr>微软雅黑</vt:lpstr>
      <vt:lpstr>Arial Unicode MS</vt:lpstr>
      <vt:lpstr>楷体_GB2312</vt:lpstr>
      <vt:lpstr>Symbol</vt:lpstr>
      <vt:lpstr>original</vt:lpstr>
      <vt:lpstr>1_original</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Word.Picture.8</vt:lpstr>
      <vt:lpstr>Equation.3</vt:lpstr>
      <vt:lpstr>Equation.3</vt:lpstr>
      <vt:lpstr>Equation.3</vt:lpstr>
      <vt:lpstr>Word.Picture.8</vt:lpstr>
      <vt:lpstr>Word.Picture.8</vt:lpstr>
      <vt:lpstr>Equation.3</vt:lpstr>
      <vt:lpstr>Equation.3</vt:lpstr>
      <vt:lpstr>基于树的搜索 </vt:lpstr>
      <vt:lpstr>主要内容</vt:lpstr>
      <vt:lpstr>搜索与问题求解</vt:lpstr>
      <vt:lpstr>N皇后问题</vt:lpstr>
      <vt:lpstr>解空间</vt:lpstr>
      <vt:lpstr>状态空间树</vt:lpstr>
      <vt:lpstr>可能解，可行解，最优解</vt:lpstr>
      <vt:lpstr>求解过程—树搜索</vt:lpstr>
      <vt:lpstr>哲学思想</vt:lpstr>
      <vt:lpstr>搜索的分类</vt:lpstr>
      <vt:lpstr> 广度优先搜索</vt:lpstr>
      <vt:lpstr>八数码游戏</vt:lpstr>
      <vt:lpstr>八数码问题的广度优先搜索</vt:lpstr>
      <vt:lpstr>广度优先搜索的算法</vt:lpstr>
      <vt:lpstr>广度优先搜索的性能</vt:lpstr>
      <vt:lpstr>深度优先搜索</vt:lpstr>
      <vt:lpstr>DFS算法</vt:lpstr>
      <vt:lpstr>深度优先搜索的性能</vt:lpstr>
      <vt:lpstr>回溯法简介</vt:lpstr>
      <vt:lpstr>PowerPoint 演示文稿</vt:lpstr>
      <vt:lpstr>求解过程图示</vt:lpstr>
      <vt:lpstr>PowerPoint 演示文稿</vt:lpstr>
      <vt:lpstr>PowerPoint 演示文稿</vt:lpstr>
      <vt:lpstr>深度有限搜索</vt:lpstr>
      <vt:lpstr>迭代深入深度优先搜索</vt:lpstr>
      <vt:lpstr>启发式搜索</vt:lpstr>
      <vt:lpstr>启发式搜索策略基本思想</vt:lpstr>
      <vt:lpstr>PowerPoint 演示文稿</vt:lpstr>
      <vt:lpstr>分支限界法</vt:lpstr>
      <vt:lpstr>PowerPoint 演示文稿</vt:lpstr>
      <vt:lpstr>PowerPoint 演示文稿</vt:lpstr>
      <vt:lpstr>PowerPoint 演示文稿</vt:lpstr>
      <vt:lpstr>博弈搜索问题与方法</vt:lpstr>
      <vt:lpstr>国际象棋的求解</vt:lpstr>
      <vt:lpstr>局部剪枝搜索</vt:lpstr>
      <vt:lpstr>随机剪枝搜索</vt:lpstr>
      <vt:lpstr>MCTS蒙特卡洛树搜索</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回溯法</dc:title>
  <dc:creator/>
  <cp:lastModifiedBy>Dragon</cp:lastModifiedBy>
  <cp:revision>44</cp:revision>
  <dcterms:created xsi:type="dcterms:W3CDTF">2016-09-12T08:33:00Z</dcterms:created>
  <dcterms:modified xsi:type="dcterms:W3CDTF">2022-09-02T14:26:47Z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2052-11.1.0.11220</vt:lpwstr>
  </property>
  <property fmtid="{D5CDD505-2E9C-101B-9397-08002B2CF9AE}" pid="3" name="ICV">
    <vt:lpwstr>E34E96E374F84A179E0D31F0DC03CA04</vt:lpwstr>
  </property>
</Properties>
</file>